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21" r:id="rId6"/>
    <p:sldId id="325" r:id="rId7"/>
    <p:sldId id="326" r:id="rId8"/>
    <p:sldId id="323" r:id="rId9"/>
    <p:sldId id="327" r:id="rId10"/>
    <p:sldId id="304" r:id="rId11"/>
    <p:sldId id="314" r:id="rId12"/>
    <p:sldId id="329" r:id="rId13"/>
    <p:sldId id="300" r:id="rId14"/>
    <p:sldId id="308" r:id="rId15"/>
    <p:sldId id="330" r:id="rId16"/>
    <p:sldId id="324" r:id="rId17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D9"/>
    <a:srgbClr val="FEFBE6"/>
    <a:srgbClr val="99FF99"/>
    <a:srgbClr val="008000"/>
    <a:srgbClr val="FFFFCC"/>
    <a:srgbClr val="D9FFD9"/>
    <a:srgbClr val="009900"/>
    <a:srgbClr val="FF9933"/>
    <a:srgbClr val="DDDDD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34" autoAdjust="0"/>
    <p:restoredTop sz="66764" autoAdjust="0"/>
  </p:normalViewPr>
  <p:slideViewPr>
    <p:cSldViewPr>
      <p:cViewPr>
        <p:scale>
          <a:sx n="50" d="100"/>
          <a:sy n="50" d="100"/>
        </p:scale>
        <p:origin x="-294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EP2013-9\AppData\Roaming\Skype\My%20Skype%20Received%20Files\&#1043;&#1088;&#1072;&#1092;&#1080;&#1082;&#1080;%20&#1087;&#1086;%204%20&#1089;&#1090;&#1088;&#1072;&#1085;&#1072;&#1084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veev-sy\Documents\2014%20-%2001%20&#1055;&#1088;&#1077;&#1079;&#1080;&#1076;&#1080;&#1091;&#1084;%20&#1057;&#1086;&#1074;&#1077;&#1090;&#1072;%20&#1087;&#1086;%20&#1048;&#1057;\&#1057;&#1090;&#1072;&#1090;&#1080;&#1089;&#1090;&#1080;&#1082;&#1072;%20&#1045;&#1043;&#1048;&#1057;&#105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veev-sy\Documents\2014%20-%2001%20&#1055;&#1088;&#1077;&#1079;&#1080;&#1076;&#1080;&#1091;&#1084;%20&#1057;&#1086;&#1074;&#1077;&#1090;&#1072;%20&#1087;&#1086;%20&#1048;&#1057;\&#1057;&#1090;&#1072;&#1090;&#1080;&#1089;&#1090;&#1080;&#1082;&#1072;%20&#1045;&#1043;&#1048;&#1057;&#105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veev-sy\Documents\2014%20-%2001%20&#1055;&#1088;&#1077;&#1079;&#1080;&#1076;&#1080;&#1091;&#1084;%20&#1057;&#1086;&#1074;&#1077;&#1090;&#1072;%20&#1087;&#1086;%20&#1048;&#1057;\&#1057;&#1090;&#1072;&#1090;&#1080;&#1089;&#1090;&#1080;&#1082;&#1072;%20&#1045;&#1043;&#1048;&#1057;&#1059;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veev-sy\Documents\&#1054;&#1076;&#1080;&#1085;-&#1089;&#1077;&#1084;&#1076;&#1077;&#1089;&#1103;&#1090;-&#1089;&#1077;&#1084;&#1100;.xlsx" TargetMode="External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veev-sy\Documents\&#1055;&#1088;&#1077;&#1079;&#1080;&#1076;&#1080;&#1091;&#1084;%20&#1057;&#1086;&#1074;&#1077;&#1090;&#1072;%20&#1087;&#1086;%20&#1048;&#1057;\&#1055;&#1072;&#1090;&#1077;&#1085;&#1090;&#1099;%20&#1080;%20&#1076;&#1086;&#1083;&#1103;%20&#1074;&#1099;&#1089;&#1086;&#1082;&#1086;&#1090;&#1077;&#1093;&#1085;&#1086;&#1083;&#1086;&#1075;&#1080;&#1095;&#1085;&#1099;&#1093;%20&#1086;&#1090;&#1088;&#1072;&#1089;&#1083;&#1077;&#108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IEP2013-9\AppData\Roaming\Skype\My%20Skype%20Received%20Files\&#1043;&#1088;&#1072;&#1092;&#1080;&#1082;&#1080;%20&#1087;&#1086;%204%20&#1089;&#1090;&#1088;&#1072;&#1085;&#1072;&#1084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veev-sy\AppData\Local\Microsoft\Windows\Temporary%20Internet%20Files\Content.Outlook\QVC3S5KC\&#1053;&#1048;&#1054;&#1050;&#1056;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veev-sy\Documents\2014%20-%2001%20&#1055;&#1088;&#1077;&#1079;&#1080;&#1076;&#1080;&#1091;&#1084;%20&#1057;&#1086;&#1074;&#1077;&#1090;&#1072;%20&#1087;&#1086;%20&#1048;&#1057;\&#1057;&#1090;&#1072;&#1090;&#1080;&#1089;&#1090;&#1080;&#1082;&#1072;%20&#1045;&#1043;&#1048;&#1057;&#1059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veev-sy\Documents\&#1057;&#1090;&#1072;&#1090;&#1080;&#1089;&#1090;&#1080;&#1082;&#1072;%20&#1080;%20&#1072;&#1085;&#1072;&#1083;&#1080;&#1090;&#1080;&#1082;&#1072;\&#1052;&#1048;&#1055;&#1099;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veev-sy\Documents\&#1056;&#1077;&#1092;&#1086;&#1088;&#1084;&#1072;%20&#1085;&#1072;&#1091;&#1082;&#1080;\&#1042;&#1082;&#1083;&#1072;&#1076;%202013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88787570611811"/>
          <c:y val="6.5338981257553053E-2"/>
          <c:w val="0.63177702477502495"/>
          <c:h val="0.78857127286715056"/>
        </c:manualLayout>
      </c:layout>
      <c:lineChart>
        <c:grouping val="standard"/>
        <c:varyColors val="0"/>
        <c:ser>
          <c:idx val="0"/>
          <c:order val="0"/>
          <c:tx>
            <c:strRef>
              <c:f>'[Графики по 4 странам.xlsx]Лист1'!$H$121</c:f>
              <c:strCache>
                <c:ptCount val="1"/>
                <c:pt idx="0">
                  <c:v>Количество патентов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40000"/>
                </a:srgbClr>
              </a:outerShdw>
            </a:effectLst>
          </c:spPr>
          <c:marker>
            <c:symbol val="none"/>
          </c:marker>
          <c:dPt>
            <c:idx val="8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9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0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1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2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3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cat>
            <c:numRef>
              <c:f>'[Графики по 4 странам.xlsx]Лист1'!$I$120:$V$120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'[Графики по 4 странам.xlsx]Лист1'!$I$121:$V$121</c:f>
              <c:numCache>
                <c:formatCode>General</c:formatCode>
                <c:ptCount val="14"/>
                <c:pt idx="0">
                  <c:v>16215</c:v>
                </c:pt>
                <c:pt idx="1">
                  <c:v>26445</c:v>
                </c:pt>
                <c:pt idx="2">
                  <c:v>31232</c:v>
                </c:pt>
                <c:pt idx="3">
                  <c:v>41418</c:v>
                </c:pt>
                <c:pt idx="4">
                  <c:v>58757</c:v>
                </c:pt>
                <c:pt idx="5">
                  <c:v>69017</c:v>
                </c:pt>
                <c:pt idx="6">
                  <c:v>97948</c:v>
                </c:pt>
                <c:pt idx="7">
                  <c:v>129290</c:v>
                </c:pt>
                <c:pt idx="8">
                  <c:v>161308</c:v>
                </c:pt>
                <c:pt idx="9">
                  <c:v>204268</c:v>
                </c:pt>
                <c:pt idx="10">
                  <c:v>241434</c:v>
                </c:pt>
                <c:pt idx="11">
                  <c:v>308326</c:v>
                </c:pt>
                <c:pt idx="12">
                  <c:v>436170</c:v>
                </c:pt>
                <c:pt idx="13">
                  <c:v>561452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510464"/>
        <c:axId val="90512000"/>
      </c:lineChart>
      <c:lineChart>
        <c:grouping val="standard"/>
        <c:varyColors val="0"/>
        <c:ser>
          <c:idx val="1"/>
          <c:order val="1"/>
          <c:tx>
            <c:strRef>
              <c:f>'[Графики по 4 странам.xlsx]Лист1'!$H$122</c:f>
              <c:strCache>
                <c:ptCount val="1"/>
                <c:pt idx="0">
                  <c:v>Доля экспорта высокотехнологичных отраслей в ВВП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40000"/>
                </a:srgbClr>
              </a:outerShdw>
            </a:effectLst>
          </c:spPr>
          <c:marker>
            <c:symbol val="none"/>
          </c:marker>
          <c:dPt>
            <c:idx val="4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5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6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7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cat>
            <c:numRef>
              <c:f>'[Графики по 4 странам.xlsx]Лист1'!$I$120:$V$120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'[Графики по 4 странам.xlsx]Лист1'!$I$122:$V$122</c:f>
              <c:numCache>
                <c:formatCode>General</c:formatCode>
                <c:ptCount val="14"/>
                <c:pt idx="0">
                  <c:v>2.732267222549771E-2</c:v>
                </c:pt>
                <c:pt idx="1">
                  <c:v>3.4823873350624979E-2</c:v>
                </c:pt>
                <c:pt idx="2">
                  <c:v>3.7295631942781106E-2</c:v>
                </c:pt>
                <c:pt idx="3">
                  <c:v>4.7616672968471913E-2</c:v>
                </c:pt>
                <c:pt idx="4">
                  <c:v>6.6223094899049539E-2</c:v>
                </c:pt>
                <c:pt idx="5">
                  <c:v>8.4387677437774714E-2</c:v>
                </c:pt>
                <c:pt idx="6">
                  <c:v>9.5674671003429024E-2</c:v>
                </c:pt>
                <c:pt idx="7">
                  <c:v>0.10067691135119435</c:v>
                </c:pt>
                <c:pt idx="8">
                  <c:v>8.6653820656524744E-2</c:v>
                </c:pt>
                <c:pt idx="9">
                  <c:v>7.5216902776530953E-2</c:v>
                </c:pt>
                <c:pt idx="10">
                  <c:v>6.2041363636916445E-2</c:v>
                </c:pt>
                <c:pt idx="11">
                  <c:v>6.8474754611731817E-2</c:v>
                </c:pt>
                <c:pt idx="12">
                  <c:v>6.2430115230438232E-2</c:v>
                </c:pt>
                <c:pt idx="13">
                  <c:v>6.1443136634294931E-2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515328"/>
        <c:axId val="90513792"/>
      </c:lineChart>
      <c:catAx>
        <c:axId val="9051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90512000"/>
        <c:crosses val="autoZero"/>
        <c:auto val="1"/>
        <c:lblAlgn val="ctr"/>
        <c:lblOffset val="100"/>
        <c:noMultiLvlLbl val="0"/>
      </c:catAx>
      <c:valAx>
        <c:axId val="90512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200" b="0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510464"/>
        <c:crosses val="autoZero"/>
        <c:crossBetween val="between"/>
      </c:valAx>
      <c:valAx>
        <c:axId val="905137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2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515328"/>
        <c:crosses val="max"/>
        <c:crossBetween val="between"/>
      </c:valAx>
      <c:catAx>
        <c:axId val="90515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5137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 algn="ctr">
        <a:defRPr lang="ru-RU" sz="1200" b="0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985476815398079"/>
          <c:y val="3.2407407407407406E-2"/>
          <c:w val="0.53888888888888886"/>
          <c:h val="0.89814814814814814"/>
        </c:manualLayout>
      </c:layout>
      <c:doughnutChart>
        <c:varyColors val="1"/>
        <c:ser>
          <c:idx val="0"/>
          <c:order val="0"/>
          <c:spPr>
            <a:solidFill>
              <a:srgbClr val="C0000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  <a:prstDash val="lg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НИОКР!$C$4:$C$7</c:f>
              <c:strCache>
                <c:ptCount val="4"/>
                <c:pt idx="0">
                  <c:v>Фактические затраты на НИОКР</c:v>
                </c:pt>
                <c:pt idx="1">
                  <c:v>"Увеличение" затрат</c:v>
                </c:pt>
                <c:pt idx="2">
                  <c:v>Чистая прибыль</c:v>
                </c:pt>
                <c:pt idx="3">
                  <c:v>Налог </c:v>
                </c:pt>
              </c:strCache>
            </c:strRef>
          </c:cat>
          <c:val>
            <c:numRef>
              <c:f>НИОКР!$D$4:$D$7</c:f>
              <c:numCache>
                <c:formatCode>General</c:formatCode>
                <c:ptCount val="4"/>
                <c:pt idx="0">
                  <c:v>100</c:v>
                </c:pt>
                <c:pt idx="1">
                  <c:v>50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985476815398079"/>
          <c:y val="3.2407407407407406E-2"/>
          <c:w val="0.53888888888888886"/>
          <c:h val="0.89814814814814814"/>
        </c:manualLayout>
      </c:layout>
      <c:doughnutChart>
        <c:varyColors val="1"/>
        <c:ser>
          <c:idx val="0"/>
          <c:order val="0"/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EC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ЛИЦ2!$C$4:$C$7</c:f>
              <c:strCache>
                <c:ptCount val="4"/>
                <c:pt idx="0">
                  <c:v>Фактические затраты на НИОКР</c:v>
                </c:pt>
                <c:pt idx="1">
                  <c:v>"Увеличение" затрат</c:v>
                </c:pt>
                <c:pt idx="2">
                  <c:v>Чистая прибыль</c:v>
                </c:pt>
                <c:pt idx="3">
                  <c:v>Налог </c:v>
                </c:pt>
              </c:strCache>
            </c:strRef>
          </c:cat>
          <c:val>
            <c:numRef>
              <c:f>ЛИЦ2!$D$4:$D$7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80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833716824343852E-2"/>
          <c:y val="8.6271507728200636E-2"/>
          <c:w val="0.85257101570115601"/>
          <c:h val="0.85448199183435403"/>
        </c:manualLayout>
      </c:layout>
      <c:doughnut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НМА1!$C$4:$C$7</c:f>
              <c:strCache>
                <c:ptCount val="4"/>
                <c:pt idx="0">
                  <c:v>Фактические затраты на НИОКР</c:v>
                </c:pt>
                <c:pt idx="1">
                  <c:v>"Увеличение" затрат</c:v>
                </c:pt>
                <c:pt idx="2">
                  <c:v>Чистая прибыль</c:v>
                </c:pt>
                <c:pt idx="3">
                  <c:v>Налог </c:v>
                </c:pt>
              </c:strCache>
            </c:strRef>
          </c:cat>
          <c:val>
            <c:numRef>
              <c:f>НМА1!$D$4:$D$7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9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00020345093477"/>
          <c:y val="4.5454545454545463E-2"/>
          <c:w val="0.58333452013045251"/>
          <c:h val="0.840909090909091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Лист1!$C$18</c:f>
              <c:strCache>
                <c:ptCount val="1"/>
                <c:pt idx="0">
                  <c:v>Фундаментальные исследования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Лист1!$E$16:$G$16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Лист1!$E$18:$G$18</c:f>
              <c:numCache>
                <c:formatCode>General</c:formatCode>
                <c:ptCount val="3"/>
                <c:pt idx="0">
                  <c:v>110.4</c:v>
                </c:pt>
                <c:pt idx="1">
                  <c:v>119.7</c:v>
                </c:pt>
                <c:pt idx="2">
                  <c:v>125.9</c:v>
                </c:pt>
              </c:numCache>
            </c:numRef>
          </c:val>
        </c:ser>
        <c:ser>
          <c:idx val="1"/>
          <c:order val="1"/>
          <c:tx>
            <c:strRef>
              <c:f>Лист1!$C$19</c:f>
              <c:strCache>
                <c:ptCount val="1"/>
                <c:pt idx="0">
                  <c:v>Прикладные исследования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Лист1!$E$16:$G$16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Лист1!$E$19:$G$19</c:f>
              <c:numCache>
                <c:formatCode>General</c:formatCode>
                <c:ptCount val="3"/>
                <c:pt idx="0">
                  <c:v>260.29999999999995</c:v>
                </c:pt>
                <c:pt idx="1">
                  <c:v>267.8</c:v>
                </c:pt>
                <c:pt idx="2">
                  <c:v>195.49999999999997</c:v>
                </c:pt>
              </c:numCache>
            </c:numRef>
          </c:val>
        </c:ser>
        <c:ser>
          <c:idx val="2"/>
          <c:order val="2"/>
          <c:tx>
            <c:strRef>
              <c:f>Лист1!$C$20</c:f>
              <c:strCache>
                <c:ptCount val="1"/>
                <c:pt idx="0">
                  <c:v>Внебюджетное финансирование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Лист1!$E$16:$G$16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Лист1!$E$20:$G$20</c:f>
              <c:numCache>
                <c:formatCode>General</c:formatCode>
                <c:ptCount val="3"/>
                <c:pt idx="0">
                  <c:v>360.8</c:v>
                </c:pt>
                <c:pt idx="1">
                  <c:v>384.1</c:v>
                </c:pt>
                <c:pt idx="2">
                  <c:v>412.4</c:v>
                </c:pt>
              </c:numCache>
            </c:numRef>
          </c:val>
        </c:ser>
        <c:ser>
          <c:idx val="3"/>
          <c:order val="3"/>
          <c:tx>
            <c:strRef>
              <c:f>Лист1!$C$21</c:f>
              <c:strCache>
                <c:ptCount val="1"/>
                <c:pt idx="0">
                  <c:v>Дефицит внебюджетного финансирования</c:v>
                </c:pt>
              </c:strCache>
            </c:strRef>
          </c:tx>
          <c:spPr>
            <a:noFill/>
            <a:ln>
              <a:solidFill>
                <a:srgbClr val="C0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Лист1!$E$16:$G$16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Лист1!$E$21:$G$21</c:f>
              <c:numCache>
                <c:formatCode>General</c:formatCode>
                <c:ptCount val="3"/>
                <c:pt idx="0">
                  <c:v>910.7</c:v>
                </c:pt>
                <c:pt idx="1">
                  <c:v>943</c:v>
                </c:pt>
                <c:pt idx="2">
                  <c:v>1109.9000000000001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589312"/>
        <c:axId val="96590848"/>
      </c:barChart>
      <c:catAx>
        <c:axId val="9658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6590848"/>
        <c:crosses val="autoZero"/>
        <c:auto val="1"/>
        <c:lblAlgn val="ctr"/>
        <c:lblOffset val="100"/>
        <c:noMultiLvlLbl val="0"/>
      </c:catAx>
      <c:valAx>
        <c:axId val="96590848"/>
        <c:scaling>
          <c:orientation val="minMax"/>
          <c:max val="1900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6589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0526052660815"/>
          <c:y val="1.9832452450293026E-2"/>
          <c:w val="0.26925411065437177"/>
          <c:h val="0.9527958868155179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Лист1!$H$114</c:f>
              <c:strCache>
                <c:ptCount val="1"/>
                <c:pt idx="0">
                  <c:v>Количество патентов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3"/>
            <c:bubble3D val="0"/>
            <c:spPr>
              <a:ln w="571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ln w="571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ln w="571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ln w="571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ln w="571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bubble3D val="0"/>
            <c:spPr>
              <a:ln w="571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2"/>
            <c:bubble3D val="0"/>
            <c:spPr>
              <a:ln w="571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3"/>
            <c:bubble3D val="0"/>
            <c:spPr>
              <a:ln w="571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numRef>
              <c:f>Лист1!$I$113:$V$113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Лист1!$I$114:$V$114</c:f>
              <c:numCache>
                <c:formatCode>General</c:formatCode>
                <c:ptCount val="14"/>
                <c:pt idx="0">
                  <c:v>67009</c:v>
                </c:pt>
                <c:pt idx="1">
                  <c:v>85783</c:v>
                </c:pt>
                <c:pt idx="2">
                  <c:v>88319</c:v>
                </c:pt>
                <c:pt idx="3">
                  <c:v>94248</c:v>
                </c:pt>
                <c:pt idx="4">
                  <c:v>112754</c:v>
                </c:pt>
                <c:pt idx="5">
                  <c:v>136438</c:v>
                </c:pt>
                <c:pt idx="6">
                  <c:v>162694</c:v>
                </c:pt>
                <c:pt idx="7">
                  <c:v>173301</c:v>
                </c:pt>
                <c:pt idx="8">
                  <c:v>176336</c:v>
                </c:pt>
                <c:pt idx="9">
                  <c:v>173496</c:v>
                </c:pt>
                <c:pt idx="10">
                  <c:v>170233</c:v>
                </c:pt>
                <c:pt idx="11">
                  <c:v>178654</c:v>
                </c:pt>
                <c:pt idx="12">
                  <c:v>187747</c:v>
                </c:pt>
                <c:pt idx="13">
                  <c:v>203855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07776"/>
        <c:axId val="90909312"/>
      </c:lineChart>
      <c:lineChart>
        <c:grouping val="standard"/>
        <c:varyColors val="0"/>
        <c:ser>
          <c:idx val="1"/>
          <c:order val="1"/>
          <c:tx>
            <c:strRef>
              <c:f>Лист1!$H$115</c:f>
              <c:strCache>
                <c:ptCount val="1"/>
                <c:pt idx="0">
                  <c:v>Доля экспорта высокотехнологичных отраслей в ВВП</c:v>
                </c:pt>
              </c:strCache>
            </c:strRef>
          </c:tx>
          <c:spPr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3"/>
            <c:bubble3D val="0"/>
            <c:spPr>
              <a:ln w="5715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ln w="5715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ln w="5715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bubble3D val="0"/>
            <c:spPr>
              <a:ln w="5715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bubble3D val="0"/>
            <c:spPr>
              <a:ln w="5715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bubble3D val="0"/>
            <c:spPr>
              <a:ln w="5715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numRef>
              <c:f>Лист1!$I$113:$V$113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Лист1!$I$115:$V$115</c:f>
              <c:numCache>
                <c:formatCode>General</c:formatCode>
                <c:ptCount val="14"/>
                <c:pt idx="0">
                  <c:v>8.5080986597853417E-2</c:v>
                </c:pt>
                <c:pt idx="1">
                  <c:v>9.6740393550626885E-2</c:v>
                </c:pt>
                <c:pt idx="2">
                  <c:v>7.5712089773224509E-2</c:v>
                </c:pt>
                <c:pt idx="3">
                  <c:v>7.7067968751165866E-2</c:v>
                </c:pt>
                <c:pt idx="4">
                  <c:v>8.4432576913180096E-2</c:v>
                </c:pt>
                <c:pt idx="5">
                  <c:v>9.9515507372780962E-2</c:v>
                </c:pt>
                <c:pt idx="6">
                  <c:v>9.3424026637890317E-2</c:v>
                </c:pt>
                <c:pt idx="7">
                  <c:v>9.2263299036141444E-2</c:v>
                </c:pt>
                <c:pt idx="8">
                  <c:v>8.9992113771056717E-2</c:v>
                </c:pt>
                <c:pt idx="9">
                  <c:v>0.10068544784267652</c:v>
                </c:pt>
                <c:pt idx="10">
                  <c:v>0.10295160141493315</c:v>
                </c:pt>
                <c:pt idx="11">
                  <c:v>0.11098968854590291</c:v>
                </c:pt>
                <c:pt idx="12">
                  <c:v>0.10147620011042077</c:v>
                </c:pt>
                <c:pt idx="13">
                  <c:v>9.9208288888359059E-2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12640"/>
        <c:axId val="90911104"/>
      </c:lineChart>
      <c:catAx>
        <c:axId val="9090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0909312"/>
        <c:crosses val="autoZero"/>
        <c:auto val="1"/>
        <c:lblAlgn val="ctr"/>
        <c:lblOffset val="100"/>
        <c:noMultiLvlLbl val="0"/>
      </c:catAx>
      <c:valAx>
        <c:axId val="909093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90907776"/>
        <c:crosses val="autoZero"/>
        <c:crossBetween val="between"/>
      </c:valAx>
      <c:valAx>
        <c:axId val="909111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C00000"/>
                </a:solidFill>
              </a:defRPr>
            </a:pPr>
            <a:endParaRPr lang="ru-RU"/>
          </a:p>
        </c:txPr>
        <c:crossAx val="90912640"/>
        <c:crosses val="max"/>
        <c:crossBetween val="between"/>
      </c:valAx>
      <c:catAx>
        <c:axId val="90912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9111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24178643885462E-2"/>
                  <c:y val="4.5238787225367394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C00000"/>
                        </a:solidFill>
                      </a:defRPr>
                    </a:pP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0,15</a:t>
                    </a:r>
                    <a:r>
                      <a:rPr lang="ru-RU" sz="1400" dirty="0" smtClean="0">
                        <a:solidFill>
                          <a:srgbClr val="C00000"/>
                        </a:solidFill>
                      </a:rPr>
                      <a:t>%</a:t>
                    </a:r>
                    <a:endParaRPr lang="en-US" sz="1400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Лист1!$B$7</c:f>
              <c:numCache>
                <c:formatCode>0.00</c:formatCode>
                <c:ptCount val="1"/>
                <c:pt idx="0">
                  <c:v>0.15473543797243219</c:v>
                </c:pt>
              </c:numCache>
            </c:numRef>
          </c:val>
        </c:ser>
        <c:ser>
          <c:idx val="1"/>
          <c:order val="1"/>
          <c:spPr>
            <a:solidFill>
              <a:srgbClr val="008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71276547466092E-2"/>
                  <c:y val="0.202208401398633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0,62</a:t>
                    </a:r>
                    <a:r>
                      <a:rPr lang="ru-RU" sz="16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Лист1!$B$8</c:f>
              <c:numCache>
                <c:formatCode>0.00</c:formatCode>
                <c:ptCount val="1"/>
                <c:pt idx="0">
                  <c:v>0.62249888839484213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169600"/>
        <c:axId val="78171136"/>
      </c:barChart>
      <c:catAx>
        <c:axId val="78169600"/>
        <c:scaling>
          <c:orientation val="minMax"/>
        </c:scaling>
        <c:delete val="1"/>
        <c:axPos val="b"/>
        <c:majorTickMark val="out"/>
        <c:minorTickMark val="none"/>
        <c:tickLblPos val="nextTo"/>
        <c:crossAx val="78171136"/>
        <c:crosses val="autoZero"/>
        <c:auto val="1"/>
        <c:lblAlgn val="ctr"/>
        <c:lblOffset val="100"/>
        <c:noMultiLvlLbl val="0"/>
      </c:catAx>
      <c:valAx>
        <c:axId val="78171136"/>
        <c:scaling>
          <c:orientation val="minMax"/>
          <c:max val="3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8169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8963043541264489E-2"/>
                  <c:y val="3.515955553798094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rPr>
                      <a:t>0,24%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Лист1!$C$7</c:f>
              <c:numCache>
                <c:formatCode>0.00</c:formatCode>
                <c:ptCount val="1"/>
                <c:pt idx="0">
                  <c:v>0.23806451612903226</c:v>
                </c:pt>
              </c:numCache>
            </c:numRef>
          </c:val>
        </c:ser>
        <c:ser>
          <c:idx val="1"/>
          <c:order val="1"/>
          <c:spPr>
            <a:solidFill>
              <a:srgbClr val="008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3333333333333332E-3"/>
                  <c:y val="0.439814814814814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2,71</a:t>
                    </a:r>
                    <a:r>
                      <a:rPr lang="ru-RU" sz="16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Лист1!$C$8</c:f>
              <c:numCache>
                <c:formatCode>0.00</c:formatCode>
                <c:ptCount val="1"/>
                <c:pt idx="0">
                  <c:v>2.7061290322580644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209792"/>
        <c:axId val="78211328"/>
      </c:barChart>
      <c:catAx>
        <c:axId val="78209792"/>
        <c:scaling>
          <c:orientation val="minMax"/>
        </c:scaling>
        <c:delete val="1"/>
        <c:axPos val="b"/>
        <c:majorTickMark val="out"/>
        <c:minorTickMark val="none"/>
        <c:tickLblPos val="nextTo"/>
        <c:crossAx val="78211328"/>
        <c:crosses val="autoZero"/>
        <c:auto val="1"/>
        <c:lblAlgn val="ctr"/>
        <c:lblOffset val="100"/>
        <c:noMultiLvlLbl val="0"/>
      </c:catAx>
      <c:valAx>
        <c:axId val="782113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8209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15702000664553E-2"/>
          <c:y val="6.1645401599431209E-2"/>
          <c:w val="0.51499494524576506"/>
          <c:h val="0.62843505733039196"/>
        </c:manualLayout>
      </c:layout>
      <c:lineChart>
        <c:grouping val="standard"/>
        <c:varyColors val="0"/>
        <c:ser>
          <c:idx val="0"/>
          <c:order val="0"/>
          <c:tx>
            <c:strRef>
              <c:f>'[Графики по 4 странам.xlsx]Лист1'!$H$107</c:f>
              <c:strCache>
                <c:ptCount val="1"/>
                <c:pt idx="0">
                  <c:v>Количество патентов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40000"/>
                </a:srgbClr>
              </a:outerShdw>
            </a:effectLst>
          </c:spPr>
          <c:marker>
            <c:symbol val="none"/>
          </c:marker>
          <c:cat>
            <c:numRef>
              <c:f>'[Графики по 4 странам.xlsx]Лист1'!$I$106:$V$106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'[Графики по 4 странам.xlsx]Лист1'!$I$107:$V$107</c:f>
              <c:numCache>
                <c:formatCode>0</c:formatCode>
                <c:ptCount val="14"/>
                <c:pt idx="0">
                  <c:v>20591</c:v>
                </c:pt>
                <c:pt idx="1">
                  <c:v>24093</c:v>
                </c:pt>
                <c:pt idx="2">
                  <c:v>25657</c:v>
                </c:pt>
                <c:pt idx="3">
                  <c:v>24499</c:v>
                </c:pt>
                <c:pt idx="4">
                  <c:v>25644</c:v>
                </c:pt>
                <c:pt idx="5">
                  <c:v>25040</c:v>
                </c:pt>
                <c:pt idx="6">
                  <c:v>25948</c:v>
                </c:pt>
                <c:pt idx="7">
                  <c:v>30575</c:v>
                </c:pt>
                <c:pt idx="8">
                  <c:v>30489</c:v>
                </c:pt>
                <c:pt idx="9">
                  <c:v>31095</c:v>
                </c:pt>
                <c:pt idx="10">
                  <c:v>28859</c:v>
                </c:pt>
                <c:pt idx="11">
                  <c:v>32837</c:v>
                </c:pt>
                <c:pt idx="12">
                  <c:v>31464</c:v>
                </c:pt>
                <c:pt idx="13">
                  <c:v>34852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96576"/>
        <c:axId val="78298112"/>
      </c:lineChart>
      <c:lineChart>
        <c:grouping val="standard"/>
        <c:varyColors val="0"/>
        <c:ser>
          <c:idx val="1"/>
          <c:order val="1"/>
          <c:tx>
            <c:strRef>
              <c:f>'[Графики по 4 странам.xlsx]Лист1'!$H$108</c:f>
              <c:strCache>
                <c:ptCount val="1"/>
                <c:pt idx="0">
                  <c:v>Доля экспорта высокотехнологичных отраслей в ВВП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40000"/>
                </a:srgbClr>
              </a:outerShdw>
            </a:effectLst>
          </c:spPr>
          <c:marker>
            <c:symbol val="none"/>
          </c:marker>
          <c:dPt>
            <c:idx val="3"/>
            <c:bubble3D val="0"/>
            <c:spPr>
              <a:ln w="28575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5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6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7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8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9"/>
            <c:bubble3D val="0"/>
            <c:spPr>
              <a:ln w="57150"/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dPt>
          <c:cat>
            <c:numRef>
              <c:f>'[Графики по 4 странам.xlsx]Лист1'!$I$106:$V$106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'[Графики по 4 странам.xlsx]Лист1'!$I$108:$V$108</c:f>
              <c:numCache>
                <c:formatCode>General</c:formatCode>
                <c:ptCount val="14"/>
                <c:pt idx="0">
                  <c:v>1.1624873060669266E-2</c:v>
                </c:pt>
                <c:pt idx="1">
                  <c:v>1.5047479674971255E-2</c:v>
                </c:pt>
                <c:pt idx="2">
                  <c:v>1.0598410000203499E-2</c:v>
                </c:pt>
                <c:pt idx="3">
                  <c:v>1.3515697240736263E-2</c:v>
                </c:pt>
                <c:pt idx="4">
                  <c:v>1.278353701153763E-2</c:v>
                </c:pt>
                <c:pt idx="5">
                  <c:v>8.8900845767912774E-3</c:v>
                </c:pt>
                <c:pt idx="6">
                  <c:v>5.0004765324246619E-3</c:v>
                </c:pt>
                <c:pt idx="7">
                  <c:v>3.9053792411544662E-3</c:v>
                </c:pt>
                <c:pt idx="8">
                  <c:v>3.1611994360381018E-3</c:v>
                </c:pt>
                <c:pt idx="9">
                  <c:v>3.0534447784794925E-3</c:v>
                </c:pt>
                <c:pt idx="10">
                  <c:v>3.7029851322500158E-3</c:v>
                </c:pt>
                <c:pt idx="11">
                  <c:v>3.3281288057749247E-3</c:v>
                </c:pt>
                <c:pt idx="12">
                  <c:v>2.8577178786004646E-3</c:v>
                </c:pt>
                <c:pt idx="13">
                  <c:v>3.5168139481043933E-3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301440"/>
        <c:axId val="78299904"/>
      </c:lineChart>
      <c:catAx>
        <c:axId val="782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600" b="0" i="0" u="none" strike="noStrike" kern="1200" baseline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98112"/>
        <c:crosses val="autoZero"/>
        <c:auto val="1"/>
        <c:lblAlgn val="ctr"/>
        <c:lblOffset val="100"/>
        <c:noMultiLvlLbl val="0"/>
      </c:catAx>
      <c:valAx>
        <c:axId val="782981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400" b="0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96576"/>
        <c:crosses val="autoZero"/>
        <c:crossBetween val="between"/>
        <c:majorUnit val="10000"/>
      </c:valAx>
      <c:valAx>
        <c:axId val="782999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78301440"/>
        <c:crosses val="max"/>
        <c:crossBetween val="between"/>
        <c:majorUnit val="4.000000000000001E-3"/>
      </c:valAx>
      <c:catAx>
        <c:axId val="78301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29990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0373148315135003"/>
          <c:y val="0.20528028749052138"/>
          <c:w val="0.29461866047231899"/>
          <c:h val="0.50296721868401706"/>
        </c:manualLayout>
      </c:layout>
      <c:overlay val="0"/>
      <c:txPr>
        <a:bodyPr/>
        <a:lstStyle/>
        <a:p>
          <a:pPr>
            <a:defRPr lang="ru-RU"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ctr">
        <a:defRPr lang="ru-RU" sz="1400" b="0" i="0" u="none" strike="noStrike" kern="1200" baseline="0">
          <a:solidFill>
            <a:srgbClr val="C0000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451053302093084E-2"/>
          <c:y val="8.0471161231900359E-2"/>
          <c:w val="0.8864280266457647"/>
          <c:h val="0.67629240496078025"/>
        </c:manualLayout>
      </c:layout>
      <c:lineChart>
        <c:grouping val="standard"/>
        <c:varyColors val="0"/>
        <c:ser>
          <c:idx val="0"/>
          <c:order val="0"/>
          <c:tx>
            <c:strRef>
              <c:f>[НИОКР.xlsx]Лист1!$C$1</c:f>
              <c:strCache>
                <c:ptCount val="1"/>
                <c:pt idx="0">
                  <c:v>Сумма за предыдущий период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ysClr val="window" lastClr="FFFFFF"/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6.2756836273408403E-2"/>
                  <c:y val="-6.273728570748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756836273408445E-2"/>
                  <c:y val="-7.9847454536799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0.12551367254681683"/>
                  <c:y val="-4.562711687817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-0.12278511444797305"/>
                  <c:y val="-3.9923727268399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0.16250635822770029"/>
                  <c:y val="-1.627522228901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8.7117438107821271E-2"/>
                  <c:y val="-3.1213061435504705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[НИОКР.xlsx]Лист1!$B$2:$B$13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[НИОКР.xlsx]Лист1!$C$2:$C$13</c:f>
              <c:numCache>
                <c:formatCode>General</c:formatCode>
                <c:ptCount val="12"/>
                <c:pt idx="0">
                  <c:v>1</c:v>
                </c:pt>
                <c:pt idx="1">
                  <c:v>61</c:v>
                </c:pt>
                <c:pt idx="2">
                  <c:v>360</c:v>
                </c:pt>
                <c:pt idx="3">
                  <c:v>682</c:v>
                </c:pt>
                <c:pt idx="4">
                  <c:v>968</c:v>
                </c:pt>
                <c:pt idx="5">
                  <c:v>1328</c:v>
                </c:pt>
                <c:pt idx="6">
                  <c:v>2520</c:v>
                </c:pt>
                <c:pt idx="7">
                  <c:v>3551</c:v>
                </c:pt>
                <c:pt idx="8">
                  <c:v>4969</c:v>
                </c:pt>
                <c:pt idx="9">
                  <c:v>7192</c:v>
                </c:pt>
                <c:pt idx="10">
                  <c:v>9259</c:v>
                </c:pt>
                <c:pt idx="11">
                  <c:v>10643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361344"/>
        <c:axId val="78362880"/>
      </c:lineChart>
      <c:catAx>
        <c:axId val="78361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78362880"/>
        <c:crosses val="autoZero"/>
        <c:auto val="1"/>
        <c:lblAlgn val="ctr"/>
        <c:lblOffset val="100"/>
        <c:noMultiLvlLbl val="0"/>
      </c:catAx>
      <c:valAx>
        <c:axId val="78362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3613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7.2762989742275325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9.301944182061618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574335195604093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1111111111111109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3333333333333332E-3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111111111111110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4144619041047028E-2"/>
                  <c:y val="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0555555555555556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9.1666666666666771E-2"/>
                  <c:y val="-4.6296296296296308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Лист1!$A$1:$A$12</c:f>
              <c:strCache>
                <c:ptCount val="12"/>
                <c:pt idx="0">
                  <c:v>январь</c:v>
                </c:pt>
                <c:pt idx="1">
                  <c:v>февраль 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2800</c:v>
                </c:pt>
                <c:pt idx="1">
                  <c:v>5100</c:v>
                </c:pt>
                <c:pt idx="2">
                  <c:v>9800</c:v>
                </c:pt>
                <c:pt idx="3">
                  <c:v>15250</c:v>
                </c:pt>
                <c:pt idx="4">
                  <c:v>12400</c:v>
                </c:pt>
                <c:pt idx="5">
                  <c:v>15700</c:v>
                </c:pt>
                <c:pt idx="6">
                  <c:v>44580</c:v>
                </c:pt>
                <c:pt idx="7">
                  <c:v>30650</c:v>
                </c:pt>
                <c:pt idx="8">
                  <c:v>43100</c:v>
                </c:pt>
                <c:pt idx="9">
                  <c:v>74800</c:v>
                </c:pt>
                <c:pt idx="10">
                  <c:v>73800</c:v>
                </c:pt>
                <c:pt idx="11">
                  <c:v>105000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81888"/>
        <c:axId val="90983424"/>
      </c:lineChart>
      <c:catAx>
        <c:axId val="90981888"/>
        <c:scaling>
          <c:orientation val="minMax"/>
        </c:scaling>
        <c:delete val="0"/>
        <c:axPos val="b"/>
        <c:majorTickMark val="out"/>
        <c:minorTickMark val="none"/>
        <c:tickLblPos val="nextTo"/>
        <c:crossAx val="90983424"/>
        <c:crosses val="autoZero"/>
        <c:auto val="1"/>
        <c:lblAlgn val="ctr"/>
        <c:lblOffset val="100"/>
        <c:noMultiLvlLbl val="0"/>
      </c:catAx>
      <c:valAx>
        <c:axId val="909834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0981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292032"/>
        <c:axId val="93293568"/>
      </c:lineChart>
      <c:catAx>
        <c:axId val="9329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3293568"/>
        <c:crosses val="autoZero"/>
        <c:auto val="1"/>
        <c:lblAlgn val="ctr"/>
        <c:lblOffset val="100"/>
        <c:noMultiLvlLbl val="0"/>
      </c:catAx>
      <c:valAx>
        <c:axId val="932935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32920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75603966212731"/>
          <c:y val="2.4331549962848316E-2"/>
          <c:w val="0.87524403605393486"/>
          <c:h val="0.894761635068678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РИД!$O$6</c:f>
              <c:strCache>
                <c:ptCount val="1"/>
                <c:pt idx="0">
                  <c:v>Изобретений</c:v>
                </c:pt>
              </c:strCache>
            </c:strRef>
          </c:tx>
          <c:spPr>
            <a:solidFill>
              <a:srgbClr val="008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РИД!$P$5:$S$5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РИД!$P$6:$S$6</c:f>
              <c:numCache>
                <c:formatCode>General</c:formatCode>
                <c:ptCount val="4"/>
                <c:pt idx="0">
                  <c:v>456</c:v>
                </c:pt>
                <c:pt idx="1">
                  <c:v>2489</c:v>
                </c:pt>
                <c:pt idx="2">
                  <c:v>2185</c:v>
                </c:pt>
                <c:pt idx="3">
                  <c:v>3124</c:v>
                </c:pt>
              </c:numCache>
            </c:numRef>
          </c:val>
        </c:ser>
        <c:ser>
          <c:idx val="1"/>
          <c:order val="1"/>
          <c:tx>
            <c:strRef>
              <c:f>РИД!#ССЫЛКА!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РИД!$P$5:$S$5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РИД!#ССЫЛКА!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РИД!$O$7</c:f>
              <c:strCache>
                <c:ptCount val="1"/>
                <c:pt idx="0">
                  <c:v>Полезных моделей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РИД!$P$5:$S$5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РИД!$P$7:$S$7</c:f>
              <c:numCache>
                <c:formatCode>General</c:formatCode>
                <c:ptCount val="4"/>
                <c:pt idx="0">
                  <c:v>128</c:v>
                </c:pt>
                <c:pt idx="1">
                  <c:v>579</c:v>
                </c:pt>
                <c:pt idx="2">
                  <c:v>715</c:v>
                </c:pt>
                <c:pt idx="3">
                  <c:v>1153</c:v>
                </c:pt>
              </c:numCache>
            </c:numRef>
          </c:val>
        </c:ser>
        <c:ser>
          <c:idx val="3"/>
          <c:order val="3"/>
          <c:tx>
            <c:strRef>
              <c:f>РИД!$O$8</c:f>
              <c:strCache>
                <c:ptCount val="1"/>
                <c:pt idx="0">
                  <c:v>Промышленных образцов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cat>
            <c:numRef>
              <c:f>РИД!$P$5:$S$5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РИД!$P$8:$S$8</c:f>
              <c:numCache>
                <c:formatCode>General</c:formatCode>
                <c:ptCount val="4"/>
                <c:pt idx="0">
                  <c:v>4</c:v>
                </c:pt>
                <c:pt idx="1">
                  <c:v>48</c:v>
                </c:pt>
                <c:pt idx="2">
                  <c:v>12</c:v>
                </c:pt>
                <c:pt idx="3">
                  <c:v>23</c:v>
                </c:pt>
              </c:numCache>
            </c:numRef>
          </c:val>
        </c:ser>
        <c:ser>
          <c:idx val="4"/>
          <c:order val="4"/>
          <c:tx>
            <c:strRef>
              <c:f>РИД!$O$9</c:f>
              <c:strCache>
                <c:ptCount val="1"/>
                <c:pt idx="0">
                  <c:v>Программ и баз данных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РИД!$P$5:$S$5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РИД!$P$9:$S$9</c:f>
              <c:numCache>
                <c:formatCode>General</c:formatCode>
                <c:ptCount val="4"/>
                <c:pt idx="0">
                  <c:v>220</c:v>
                </c:pt>
                <c:pt idx="1">
                  <c:v>1141</c:v>
                </c:pt>
                <c:pt idx="2">
                  <c:v>1509</c:v>
                </c:pt>
                <c:pt idx="3">
                  <c:v>2398</c:v>
                </c:pt>
              </c:numCache>
            </c:numRef>
          </c:val>
        </c:ser>
        <c:ser>
          <c:idx val="5"/>
          <c:order val="5"/>
          <c:tx>
            <c:strRef>
              <c:f>РИД!#ССЫЛКА!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РИД!$P$5:$S$5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РИД!#ССЫЛКА!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РИД!$O$10</c:f>
              <c:strCache>
                <c:ptCount val="1"/>
                <c:pt idx="0">
                  <c:v>Топология интегральных микросхем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</c:spPr>
          <c:invertIfNegative val="0"/>
          <c:cat>
            <c:numRef>
              <c:f>РИД!$P$5:$S$5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РИД!$P$10:$S$10</c:f>
              <c:numCache>
                <c:formatCode>General</c:formatCode>
                <c:ptCount val="4"/>
                <c:pt idx="0">
                  <c:v>4</c:v>
                </c:pt>
                <c:pt idx="1">
                  <c:v>18</c:v>
                </c:pt>
                <c:pt idx="2">
                  <c:v>41</c:v>
                </c:pt>
                <c:pt idx="3">
                  <c:v>45</c:v>
                </c:pt>
              </c:numCache>
            </c:numRef>
          </c:val>
        </c:ser>
        <c:ser>
          <c:idx val="7"/>
          <c:order val="7"/>
          <c:tx>
            <c:strRef>
              <c:f>РИД!$O$11</c:f>
              <c:strCache>
                <c:ptCount val="1"/>
                <c:pt idx="0">
                  <c:v>Секрет производства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РИД!$P$5:$S$5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РИД!$P$11:$S$11</c:f>
              <c:numCache>
                <c:formatCode>General</c:formatCode>
                <c:ptCount val="4"/>
                <c:pt idx="0">
                  <c:v>161</c:v>
                </c:pt>
                <c:pt idx="1">
                  <c:v>293</c:v>
                </c:pt>
                <c:pt idx="2">
                  <c:v>363</c:v>
                </c:pt>
                <c:pt idx="3">
                  <c:v>1608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3241344"/>
        <c:axId val="93242880"/>
      </c:barChart>
      <c:catAx>
        <c:axId val="9324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242880"/>
        <c:crosses val="autoZero"/>
        <c:auto val="1"/>
        <c:lblAlgn val="ctr"/>
        <c:lblOffset val="100"/>
        <c:noMultiLvlLbl val="0"/>
      </c:catAx>
      <c:valAx>
        <c:axId val="93242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24134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4"/>
        <c:txPr>
          <a:bodyPr/>
          <a:lstStyle/>
          <a:p>
            <a:pPr>
              <a:defRPr sz="1300"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6"/>
        <c:delete val="1"/>
      </c:legendEntry>
      <c:layout>
        <c:manualLayout>
          <c:xMode val="edge"/>
          <c:yMode val="edge"/>
          <c:x val="0.12383496298039284"/>
          <c:y val="5.7568615508897273E-3"/>
          <c:w val="0.58909939402929767"/>
          <c:h val="0.47226989207404563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0.76755</cdr:x>
      <cdr:y>0.27898</cdr:y>
    </cdr:from>
    <cdr:to>
      <cdr:x>0.94666</cdr:x>
      <cdr:y>0.40582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07374" y="778495"/>
          <a:ext cx="1518577" cy="3539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>
                  <a:lumMod val="85000"/>
                  <a:lumOff val="15000"/>
                </a:schemeClr>
              </a:solidFill>
            </a:rPr>
            <a:t>[</a:t>
          </a:r>
          <a:r>
            <a:rPr lang="ru-RU" sz="1100" dirty="0">
              <a:solidFill>
                <a:schemeClr val="tx1">
                  <a:lumMod val="85000"/>
                  <a:lumOff val="15000"/>
                </a:schemeClr>
              </a:solidFill>
            </a:rPr>
            <a:t> по данным </a:t>
          </a:r>
          <a:r>
            <a:rPr lang="en-US" sz="1100" dirty="0" smtClean="0">
              <a:solidFill>
                <a:schemeClr val="tx1">
                  <a:lumMod val="85000"/>
                  <a:lumOff val="15000"/>
                </a:schemeClr>
              </a:solidFill>
            </a:rPr>
            <a:t>WIPO</a:t>
          </a:r>
          <a:r>
            <a:rPr lang="ru-RU" sz="1100" dirty="0" smtClean="0">
              <a:solidFill>
                <a:schemeClr val="tx1">
                  <a:lumMod val="85000"/>
                  <a:lumOff val="15000"/>
                </a:schemeClr>
              </a:solidFill>
            </a:rPr>
            <a:t>, </a:t>
          </a:r>
          <a:r>
            <a:rPr lang="en-US" sz="1100" dirty="0" smtClean="0">
              <a:solidFill>
                <a:schemeClr val="tx1">
                  <a:lumMod val="85000"/>
                  <a:lumOff val="15000"/>
                </a:schemeClr>
              </a:solidFill>
            </a:rPr>
            <a:t>201</a:t>
          </a:r>
          <a:r>
            <a:rPr lang="ru-RU" sz="11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en-US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]</a:t>
          </a:r>
          <a:endParaRPr lang="ru-RU" sz="1200" dirty="0">
            <a:solidFill>
              <a:schemeClr val="tx1">
                <a:lumMod val="85000"/>
                <a:lumOff val="15000"/>
              </a:schemeClr>
            </a:solidFill>
          </a:endParaRP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0.74439</cdr:x>
      <cdr:y>0.69186</cdr:y>
    </cdr:from>
    <cdr:to>
      <cdr:x>1</cdr:x>
      <cdr:y>0.81318</cdr:y>
    </cdr:to>
    <cdr:sp macro="" textlink="">
      <cdr:nvSpPr>
        <cdr:cNvPr id="3" name="TextBox 118"/>
        <cdr:cNvSpPr txBox="1"/>
      </cdr:nvSpPr>
      <cdr:spPr>
        <a:xfrm xmlns:a="http://schemas.openxmlformats.org/drawingml/2006/main">
          <a:off x="6311091" y="1930623"/>
          <a:ext cx="216706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chemeClr val="tx1">
                  <a:lumMod val="85000"/>
                  <a:lumOff val="15000"/>
                </a:schemeClr>
              </a:solidFill>
            </a:rPr>
            <a:t>[</a:t>
          </a:r>
          <a:r>
            <a:rPr lang="ru-RU" sz="1100" dirty="0" smtClean="0">
              <a:solidFill>
                <a:schemeClr val="tx1">
                  <a:lumMod val="85000"/>
                  <a:lumOff val="15000"/>
                </a:schemeClr>
              </a:solidFill>
            </a:rPr>
            <a:t> по данным Мирового банка, </a:t>
          </a:r>
          <a:r>
            <a:rPr lang="en-US" sz="1100" dirty="0" smtClean="0">
              <a:solidFill>
                <a:schemeClr val="tx1">
                  <a:lumMod val="85000"/>
                  <a:lumOff val="15000"/>
                </a:schemeClr>
              </a:solidFill>
            </a:rPr>
            <a:t>201</a:t>
          </a:r>
          <a:r>
            <a:rPr lang="ru-RU" sz="11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en-US" sz="1100" dirty="0" smtClean="0">
              <a:solidFill>
                <a:schemeClr val="tx1">
                  <a:lumMod val="85000"/>
                  <a:lumOff val="15000"/>
                </a:schemeClr>
              </a:solidFill>
            </a:rPr>
            <a:t>]</a:t>
          </a:r>
          <a:endParaRPr lang="ru-RU" sz="11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D55DAF-0EFA-4BC0-8DD9-FEE7E6D6F447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4EFAFB-611C-4F64-BC5F-94CC91617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4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D36F90-230D-4D82-9775-873A5A921A50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281A66-74BB-4449-967F-84FAC9874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05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E6DBE-0EF6-4FD8-A01B-BC2FBDB4EA7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AEBB9-F005-434E-9829-3EF6CCB16C5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28D9DC-9FA9-43E6-ADE7-52D125EC4B0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AAC25-7197-4A15-9420-8CA2AF261D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AEBB9-F005-434E-9829-3EF6CCB16C5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AEBB9-F005-434E-9829-3EF6CCB16C5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aseline="0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5C442-B270-4339-AC91-547552016FD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5C442-B270-4339-AC91-547552016FD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ru-RU" baseline="0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5C442-B270-4339-AC91-547552016FD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b="0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F6365-841A-4056-A24B-E57F9FC0195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04C8B-8036-4B93-8C6E-93989D60AEC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AEBB9-F005-434E-9829-3EF6CCB16C5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8140B8-7069-42EC-B801-3D6C1A8392E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9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A2D9-B22E-43D7-BF10-30B3032DACEC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2B95-DCBF-4678-99E9-66E2D8CE6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7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FB7C-A868-4495-9626-7B834354BEF8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42C4-2DD1-4017-B0C5-EA9EDBF36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7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673F-5ADB-4B1F-874C-8D9131E01E42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0F69-4E98-44A7-950F-01D64FF55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9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95DC-0C01-4AAC-A467-2E684CBD64AE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75B51-1851-46B0-BF27-B6A638C60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2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95F1-8057-48DB-899A-86FCFDCDA235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E7327-847A-4845-B5D5-A34BC2219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0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13C4-7BEA-43F4-B143-1DAB1A432CA3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9B750-DFAF-494C-AD51-77FF2DC49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2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B385-1534-4FE6-B1FB-2F95CDB9A572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EA81C-7D87-48E4-990E-3608B0B5E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0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95D3-62D5-40F8-9C03-E954CBBF7436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78E6-69D4-40FE-ACE9-6C4499F1D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2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4ED83-BA53-4ABA-9C1F-AE61E964FD75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660A-1E0F-4ABD-9E39-76CAE4604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3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85AB4-0164-4F1B-ABF1-44B9BCAEAE9E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EF458-23CA-48AD-9E23-6FE53203C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9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E426D7-FBD4-4106-A177-6AFE263AD59B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4DB275-88F4-4C69-8A38-BD8A8E608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8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5" Type="http://schemas.openxmlformats.org/officeDocument/2006/relationships/image" Target="../media/image9.jpe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9050" y="-26988"/>
            <a:ext cx="4425950" cy="4300538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01688" y="766763"/>
            <a:ext cx="2862262" cy="2778125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076" name="Группа 4"/>
          <p:cNvGrpSpPr>
            <a:grpSpLocks/>
          </p:cNvGrpSpPr>
          <p:nvPr/>
        </p:nvGrpSpPr>
        <p:grpSpPr bwMode="auto">
          <a:xfrm>
            <a:off x="3689350" y="2933700"/>
            <a:ext cx="1577975" cy="134938"/>
            <a:chOff x="3878590" y="4564809"/>
            <a:chExt cx="1577281" cy="135772"/>
          </a:xfrm>
        </p:grpSpPr>
        <p:sp>
          <p:nvSpPr>
            <p:cNvPr id="6" name="Прямоугольный треугольник 5"/>
            <p:cNvSpPr/>
            <p:nvPr/>
          </p:nvSpPr>
          <p:spPr>
            <a:xfrm rot="13410539">
              <a:off x="4256249" y="4574393"/>
              <a:ext cx="122184" cy="126188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13410539">
              <a:off x="3878590" y="4574393"/>
              <a:ext cx="122184" cy="126188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3410539">
              <a:off x="4614866" y="4574393"/>
              <a:ext cx="120597" cy="126188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rot="13410539">
              <a:off x="4973483" y="4574393"/>
              <a:ext cx="122184" cy="126188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ый треугольник 9"/>
            <p:cNvSpPr/>
            <p:nvPr/>
          </p:nvSpPr>
          <p:spPr>
            <a:xfrm rot="13410539">
              <a:off x="5333688" y="4564809"/>
              <a:ext cx="122183" cy="126188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3" name="Рисунок 12" descr="лого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788" y="1079500"/>
            <a:ext cx="17287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663950" y="404813"/>
            <a:ext cx="5372100" cy="5663089"/>
          </a:xfrm>
          <a:prstGeom prst="rect">
            <a:avLst/>
          </a:prstGeom>
          <a:effectLst>
            <a:outerShdw blurRad="25400" dist="25400" dir="2700000" algn="tl" rotWithShape="0">
              <a:schemeClr val="bg1">
                <a:lumMod val="50000"/>
                <a:alpha val="3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Государственная политика в сфере интеллектуальной собственности - от изменения регулирования к экономическому эффекту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Международный форум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«Интеллектуальная собственность – XXI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век»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Москва, апрель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2015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Огородова Людмила Михайловна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Заместитель Министра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образования и науки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3936216" y="2346236"/>
            <a:ext cx="476600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14" idx="4"/>
          </p:cNvCxnSpPr>
          <p:nvPr/>
        </p:nvCxnSpPr>
        <p:spPr>
          <a:xfrm>
            <a:off x="4174516" y="2850292"/>
            <a:ext cx="0" cy="399646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-541338" y="-804863"/>
            <a:ext cx="2492376" cy="2505076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892669" y="3175"/>
            <a:ext cx="8249743" cy="95410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Следующая стадия «жизненного цикла» идей – вовлечение в экономику </a:t>
            </a:r>
          </a:p>
        </p:txBody>
      </p:sp>
      <p:sp>
        <p:nvSpPr>
          <p:cNvPr id="40" name="Овал 39"/>
          <p:cNvSpPr/>
          <p:nvPr/>
        </p:nvSpPr>
        <p:spPr>
          <a:xfrm>
            <a:off x="252413" y="115888"/>
            <a:ext cx="863600" cy="815975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" name="Рисунок 40" descr="лого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207963"/>
            <a:ext cx="520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1844284" y="3598300"/>
            <a:ext cx="1689100" cy="1692275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Новые знания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36584" y="3504638"/>
            <a:ext cx="1905000" cy="1930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Охрано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-способные РИД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5811447" y="3749113"/>
            <a:ext cx="1393825" cy="1374775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Технологии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1542312" y="4426975"/>
            <a:ext cx="55041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3547672" y="4426975"/>
            <a:ext cx="40481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5644759" y="4426975"/>
            <a:ext cx="33655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1" idx="0"/>
          </p:cNvCxnSpPr>
          <p:nvPr/>
        </p:nvCxnSpPr>
        <p:spPr>
          <a:xfrm flipV="1">
            <a:off x="2688834" y="3287150"/>
            <a:ext cx="314325" cy="3111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3003159" y="3295292"/>
            <a:ext cx="297815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endCxn id="13" idx="0"/>
          </p:cNvCxnSpPr>
          <p:nvPr/>
        </p:nvCxnSpPr>
        <p:spPr>
          <a:xfrm>
            <a:off x="5981309" y="3287150"/>
            <a:ext cx="527050" cy="4619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12" idx="4"/>
          </p:cNvCxnSpPr>
          <p:nvPr/>
        </p:nvCxnSpPr>
        <p:spPr>
          <a:xfrm>
            <a:off x="4689084" y="5435038"/>
            <a:ext cx="680690" cy="54050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4906572" y="5614425"/>
            <a:ext cx="107473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endCxn id="13" idx="4"/>
          </p:cNvCxnSpPr>
          <p:nvPr/>
        </p:nvCxnSpPr>
        <p:spPr>
          <a:xfrm flipV="1">
            <a:off x="5981309" y="5123888"/>
            <a:ext cx="527050" cy="49053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5124059" y="5782700"/>
            <a:ext cx="1287289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Овал 159"/>
          <p:cNvSpPr/>
          <p:nvPr/>
        </p:nvSpPr>
        <p:spPr>
          <a:xfrm>
            <a:off x="5685333" y="3634813"/>
            <a:ext cx="1617371" cy="1593850"/>
          </a:xfrm>
          <a:prstGeom prst="ellipse">
            <a:avLst/>
          </a:prstGeom>
          <a:noFill/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1706234" y="3467300"/>
            <a:ext cx="1935163" cy="1944688"/>
          </a:xfrm>
          <a:prstGeom prst="ellipse">
            <a:avLst/>
          </a:prstGeom>
          <a:noFill/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2" name="Овал 161"/>
          <p:cNvSpPr/>
          <p:nvPr/>
        </p:nvSpPr>
        <p:spPr>
          <a:xfrm>
            <a:off x="3594534" y="3369700"/>
            <a:ext cx="2173288" cy="2173288"/>
          </a:xfrm>
          <a:prstGeom prst="ellipse">
            <a:avLst/>
          </a:prstGeom>
          <a:noFill/>
          <a:ln w="9525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7338330" y="3502100"/>
            <a:ext cx="1770174" cy="1793184"/>
          </a:xfrm>
          <a:prstGeom prst="ellipse">
            <a:avLst/>
          </a:prstGeom>
          <a:noFill/>
          <a:ln w="9525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86325" y="3663067"/>
            <a:ext cx="1569891" cy="1572842"/>
          </a:xfrm>
          <a:prstGeom prst="ellipse">
            <a:avLst/>
          </a:prstGeom>
          <a:solidFill>
            <a:srgbClr val="D9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Разработчик (автор)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448180" y="3614215"/>
            <a:ext cx="1569891" cy="1572842"/>
          </a:xfrm>
          <a:prstGeom prst="ellipse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Новый продукт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>
            <a:off x="7205272" y="4436500"/>
            <a:ext cx="40481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V="1">
            <a:off x="6411348" y="4743805"/>
            <a:ext cx="1135749" cy="103889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6897139" y="5031837"/>
            <a:ext cx="915221" cy="94370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Овал 163"/>
          <p:cNvSpPr/>
          <p:nvPr/>
        </p:nvSpPr>
        <p:spPr>
          <a:xfrm>
            <a:off x="8008260" y="5010322"/>
            <a:ext cx="1100243" cy="1069038"/>
          </a:xfrm>
          <a:prstGeom prst="ellipse">
            <a:avLst/>
          </a:prstGeom>
          <a:noFill/>
          <a:ln w="95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accent4">
                    <a:lumMod val="75000"/>
                  </a:schemeClr>
                </a:solidFill>
              </a:rPr>
              <a:t>Экспорт</a:t>
            </a:r>
            <a:endParaRPr lang="ru-RU" sz="13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369774" y="5975541"/>
            <a:ext cx="143447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Овал 157"/>
          <p:cNvSpPr/>
          <p:nvPr/>
        </p:nvSpPr>
        <p:spPr>
          <a:xfrm>
            <a:off x="6623471" y="5451748"/>
            <a:ext cx="740103" cy="713556"/>
          </a:xfrm>
          <a:prstGeom prst="ellipse">
            <a:avLst/>
          </a:prstGeom>
          <a:solidFill>
            <a:srgbClr val="D9FFD9"/>
          </a:solidFill>
          <a:ln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МИП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77398" y="1196752"/>
            <a:ext cx="4344086" cy="517324"/>
          </a:xfrm>
          <a:prstGeom prst="rect">
            <a:avLst/>
          </a:prstGeom>
          <a:solidFill>
            <a:srgbClr val="FF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Минобрнауки России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4460335" y="1196752"/>
            <a:ext cx="4432145" cy="517324"/>
          </a:xfrm>
          <a:prstGeom prst="rect">
            <a:avLst/>
          </a:prstGeom>
          <a:solidFill>
            <a:srgbClr val="FF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Минэкономразвития России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42141" y="1744602"/>
            <a:ext cx="3910344" cy="51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ФАНО России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995936" y="1744239"/>
            <a:ext cx="2475981" cy="51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Отраслевые ФОИВ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504910" y="1735342"/>
            <a:ext cx="2243554" cy="51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Институты развития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8" name="Равнобедренный треугольник 87"/>
          <p:cNvSpPr/>
          <p:nvPr/>
        </p:nvSpPr>
        <p:spPr>
          <a:xfrm rot="5400000">
            <a:off x="8757875" y="1331549"/>
            <a:ext cx="504056" cy="239732"/>
          </a:xfrm>
          <a:prstGeom prst="triangle">
            <a:avLst/>
          </a:prstGeom>
          <a:solidFill>
            <a:srgbClr val="FF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Равнобедренный треугольник 124"/>
          <p:cNvSpPr/>
          <p:nvPr/>
        </p:nvSpPr>
        <p:spPr>
          <a:xfrm rot="5400000">
            <a:off x="8602707" y="1867504"/>
            <a:ext cx="504056" cy="2397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Равнобедренный треугольник 126"/>
          <p:cNvSpPr/>
          <p:nvPr/>
        </p:nvSpPr>
        <p:spPr>
          <a:xfrm rot="5400000">
            <a:off x="1581623" y="1867504"/>
            <a:ext cx="504056" cy="239732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Равнобедренный треугольник 128"/>
          <p:cNvSpPr/>
          <p:nvPr/>
        </p:nvSpPr>
        <p:spPr>
          <a:xfrm rot="5400000">
            <a:off x="1570990" y="1335548"/>
            <a:ext cx="504056" cy="239732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42140" y="1199387"/>
            <a:ext cx="1664094" cy="517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Регулирование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2139" y="1744602"/>
            <a:ext cx="1671645" cy="517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Финансовое стимулирование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181482" y="5872381"/>
            <a:ext cx="381322" cy="0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179512" y="6088405"/>
            <a:ext cx="381322" cy="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179512" y="6304429"/>
            <a:ext cx="381322" cy="0"/>
          </a:xfrm>
          <a:prstGeom prst="line">
            <a:avLst/>
          </a:prstGeom>
          <a:noFill/>
          <a:ln w="95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8" name="TextBox 97"/>
          <p:cNvSpPr txBox="1"/>
          <p:nvPr/>
        </p:nvSpPr>
        <p:spPr>
          <a:xfrm>
            <a:off x="528342" y="5714672"/>
            <a:ext cx="27959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Авторское право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Патентное право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Международное патентное право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007847" y="2426234"/>
            <a:ext cx="333338" cy="34406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755290" y="6385090"/>
            <a:ext cx="38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9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9" descr="C:\Users\matveev-sy\AppData\Local\Microsoft\Windows\Temporary Internet Files\Content.Outlook\QVC3S5KC\IMG_059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6422" y="4363108"/>
            <a:ext cx="1081030" cy="1495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atveev-sy\AppData\Local\Microsoft\Windows\Temporary Internet Files\Content.Outlook\QVC3S5KC\Image-1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1" y="1487198"/>
            <a:ext cx="1868603" cy="10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Скругленный прямоугольник 123"/>
          <p:cNvSpPr/>
          <p:nvPr/>
        </p:nvSpPr>
        <p:spPr>
          <a:xfrm>
            <a:off x="0" y="5805264"/>
            <a:ext cx="9144000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-541338" y="-804863"/>
            <a:ext cx="2492376" cy="2505076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584621" y="6350"/>
            <a:ext cx="8559379" cy="144655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2016 год</a:t>
            </a:r>
            <a:r>
              <a:rPr lang="en-US" dirty="0" smtClean="0"/>
              <a:t>:</a:t>
            </a:r>
            <a:r>
              <a:rPr lang="ru-RU" dirty="0" smtClean="0"/>
              <a:t> система налогового стимулирования </a:t>
            </a:r>
          </a:p>
          <a:p>
            <a:pPr>
              <a:defRPr/>
            </a:pPr>
            <a:r>
              <a:rPr lang="ru-RU" sz="1800" dirty="0" smtClean="0"/>
              <a:t>Протокол заседания президиума Совета при Президенте по модернизации экономики и инновационному развитию России от 17 февраля 2015 г. №1 </a:t>
            </a:r>
          </a:p>
          <a:p>
            <a:pPr>
              <a:defRPr/>
            </a:pPr>
            <a:endParaRPr lang="ru-RU" sz="24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252413" y="115888"/>
            <a:ext cx="863600" cy="815975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" name="Рисунок 28" descr="лого2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513" y="207963"/>
            <a:ext cx="520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179512" y="1099264"/>
            <a:ext cx="4176464" cy="3406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254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Производственная компания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427984" y="1099849"/>
            <a:ext cx="4587924" cy="3406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254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Разработчик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283917" y="2252587"/>
            <a:ext cx="3536556" cy="4445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Выявление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283917" y="2764502"/>
            <a:ext cx="3536555" cy="4445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Учет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290515" y="3272532"/>
            <a:ext cx="3529958" cy="4445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Государственная регистрация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292080" y="1556792"/>
            <a:ext cx="3723826" cy="5906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Отчет, конструкторская документация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292078" y="3789040"/>
            <a:ext cx="2430923" cy="4445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Оценка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292079" y="4280644"/>
            <a:ext cx="2430922" cy="4445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Постановка на баланс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62105" y="3866892"/>
            <a:ext cx="1255373" cy="646331"/>
          </a:xfrm>
          <a:prstGeom prst="rect">
            <a:avLst/>
          </a:prstGeom>
          <a:noFill/>
          <a:effectLst>
            <a:outerShdw blurRad="25400" dist="127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Покупка лицензий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7" name="Диаграмма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438885"/>
              </p:ext>
            </p:extLst>
          </p:nvPr>
        </p:nvGraphicFramePr>
        <p:xfrm>
          <a:off x="958353" y="1469740"/>
          <a:ext cx="3325615" cy="209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72425" y="2326975"/>
            <a:ext cx="1011491" cy="646331"/>
          </a:xfrm>
          <a:prstGeom prst="rect">
            <a:avLst/>
          </a:prstGeom>
          <a:noFill/>
          <a:effectLst>
            <a:outerShdw blurRad="25400" dist="127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Заказ НИОКР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747287"/>
              </p:ext>
            </p:extLst>
          </p:nvPr>
        </p:nvGraphicFramePr>
        <p:xfrm>
          <a:off x="958353" y="3437144"/>
          <a:ext cx="3325615" cy="222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1" name="Прямоугольник 90"/>
          <p:cNvSpPr/>
          <p:nvPr/>
        </p:nvSpPr>
        <p:spPr>
          <a:xfrm>
            <a:off x="5317479" y="4797152"/>
            <a:ext cx="3698429" cy="5909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Нематериальный актив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8596" y="2564904"/>
            <a:ext cx="1912828" cy="2560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Затраты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108596" y="2874084"/>
            <a:ext cx="1914042" cy="25604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х1,5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108595" y="3471533"/>
            <a:ext cx="1912827" cy="2455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Чистая прибыль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107504" y="3770283"/>
            <a:ext cx="1913919" cy="241007"/>
          </a:xfrm>
          <a:prstGeom prst="roundRect">
            <a:avLst/>
          </a:prstGeom>
          <a:solidFill>
            <a:srgbClr val="C000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Налог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16" name="Диаграмма 1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0964"/>
              </p:ext>
            </p:extLst>
          </p:nvPr>
        </p:nvGraphicFramePr>
        <p:xfrm>
          <a:off x="7871989" y="3717032"/>
          <a:ext cx="1080119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0" name="Скругленный прямоугольник 119"/>
          <p:cNvSpPr/>
          <p:nvPr/>
        </p:nvSpPr>
        <p:spPr>
          <a:xfrm>
            <a:off x="108596" y="4235085"/>
            <a:ext cx="1912828" cy="2560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Стоимость НМА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" name="TextBox 24"/>
          <p:cNvSpPr txBox="1">
            <a:spLocks noChangeArrowheads="1"/>
          </p:cNvSpPr>
          <p:nvPr/>
        </p:nvSpPr>
        <p:spPr bwMode="auto">
          <a:xfrm>
            <a:off x="4777989" y="6045150"/>
            <a:ext cx="382646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/>
              <a:t>Средний прирост НМА в год </a:t>
            </a:r>
            <a:endParaRPr lang="ru-RU" dirty="0" smtClean="0"/>
          </a:p>
          <a:p>
            <a:pPr eaLnBrk="1" hangingPunct="1"/>
            <a:r>
              <a:rPr lang="ru-RU" sz="4000" dirty="0" smtClean="0">
                <a:solidFill>
                  <a:srgbClr val="C00000"/>
                </a:solidFill>
              </a:rPr>
              <a:t>61</a:t>
            </a:r>
            <a:r>
              <a:rPr lang="ru-RU" dirty="0" smtClean="0"/>
              <a:t> млрд. </a:t>
            </a:r>
            <a:r>
              <a:rPr lang="ru-RU" dirty="0"/>
              <a:t>руб. в год </a:t>
            </a:r>
          </a:p>
        </p:txBody>
      </p:sp>
      <p:sp>
        <p:nvSpPr>
          <p:cNvPr id="123" name="TextBox 15"/>
          <p:cNvSpPr txBox="1">
            <a:spLocks noChangeArrowheads="1"/>
          </p:cNvSpPr>
          <p:nvPr/>
        </p:nvSpPr>
        <p:spPr bwMode="auto">
          <a:xfrm>
            <a:off x="17748" y="6045150"/>
            <a:ext cx="42089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dirty="0"/>
              <a:t>Среднее количество </a:t>
            </a:r>
            <a:r>
              <a:rPr lang="ru-RU" dirty="0" smtClean="0"/>
              <a:t>сделок с </a:t>
            </a:r>
            <a:r>
              <a:rPr lang="ru-RU" dirty="0"/>
              <a:t>РИД в год </a:t>
            </a:r>
            <a:r>
              <a:rPr lang="ru-RU" dirty="0" smtClean="0"/>
              <a:t> </a:t>
            </a:r>
            <a:r>
              <a:rPr lang="ru-RU" sz="3600" dirty="0">
                <a:solidFill>
                  <a:srgbClr val="C00000"/>
                </a:solidFill>
              </a:rPr>
              <a:t>3100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dirty="0"/>
              <a:t>ед.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16416" y="6567735"/>
            <a:ext cx="81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10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7446514" y="4108059"/>
            <a:ext cx="936103" cy="298067"/>
          </a:xfrm>
          <a:prstGeom prst="triangl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6200000">
            <a:off x="4847564" y="4943602"/>
            <a:ext cx="590965" cy="298067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>
          <a:xfrm rot="16200000">
            <a:off x="4415516" y="4943602"/>
            <a:ext cx="590965" cy="298067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6200000">
            <a:off x="3983468" y="4943602"/>
            <a:ext cx="590965" cy="298067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Равнобедренный треугольник 48"/>
          <p:cNvSpPr/>
          <p:nvPr/>
        </p:nvSpPr>
        <p:spPr>
          <a:xfrm rot="16200000">
            <a:off x="4847564" y="1703241"/>
            <a:ext cx="590965" cy="298067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Равнобедренный треугольник 50"/>
          <p:cNvSpPr/>
          <p:nvPr/>
        </p:nvSpPr>
        <p:spPr>
          <a:xfrm rot="16200000">
            <a:off x="4448928" y="1703241"/>
            <a:ext cx="590965" cy="298067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6200000">
            <a:off x="4016880" y="1703241"/>
            <a:ext cx="590965" cy="298067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941475" y="2147757"/>
            <a:ext cx="0" cy="2649129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4410654" y="5936224"/>
            <a:ext cx="161346" cy="1440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410654" y="6152248"/>
            <a:ext cx="161346" cy="1440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410654" y="6368272"/>
            <a:ext cx="161346" cy="1440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410654" y="6584296"/>
            <a:ext cx="161346" cy="1440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410654" y="6800320"/>
            <a:ext cx="161346" cy="1440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matveev-sy\AppData\Local\Microsoft\Windows\Temporary Internet Files\Content.Outlook\QVC3S5KC\Image-1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1" y="4521628"/>
            <a:ext cx="863601" cy="12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я со стрелкой 44"/>
          <p:cNvCxnSpPr/>
          <p:nvPr/>
        </p:nvCxnSpPr>
        <p:spPr>
          <a:xfrm>
            <a:off x="2195736" y="2474837"/>
            <a:ext cx="0" cy="2046791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15375" y="6259513"/>
            <a:ext cx="3937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15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5695950"/>
            <a:ext cx="2916238" cy="901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Конкурентоспособный сектор фундаментальной науки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88100" y="4710113"/>
            <a:ext cx="25971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Уровень доходов не менее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200</a:t>
            </a:r>
            <a:r>
              <a:rPr lang="ru-RU" sz="2400" dirty="0">
                <a:solidFill>
                  <a:srgbClr val="C00000"/>
                </a:solidFill>
              </a:rPr>
              <a:t>%</a:t>
            </a:r>
            <a:endParaRPr lang="ru-RU" sz="2000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 среднего по региону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068638" y="4710113"/>
            <a:ext cx="30194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Финансирование исследований и разработок не менее </a:t>
            </a:r>
            <a:r>
              <a:rPr lang="ru-RU" sz="2400" dirty="0">
                <a:solidFill>
                  <a:srgbClr val="C00000"/>
                </a:solidFill>
              </a:rPr>
              <a:t>1,77</a:t>
            </a:r>
            <a:r>
              <a:rPr lang="en-US" sz="2000" dirty="0">
                <a:solidFill>
                  <a:srgbClr val="C00000"/>
                </a:solidFill>
              </a:rPr>
              <a:t>%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ВВП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059113" y="5695950"/>
            <a:ext cx="3028950" cy="901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Наука и технологии «меняют»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экономику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23000" y="5695950"/>
            <a:ext cx="2921000" cy="920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Создание условий для творческой реализации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-33338" y="4941888"/>
            <a:ext cx="2916238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Доля в мировом потоке публикаций </a:t>
            </a:r>
            <a:r>
              <a:rPr lang="ru-RU" sz="2400" dirty="0">
                <a:solidFill>
                  <a:srgbClr val="C00000"/>
                </a:solidFill>
              </a:rPr>
              <a:t>2,44</a:t>
            </a:r>
            <a:r>
              <a:rPr lang="en-US" sz="2400" dirty="0">
                <a:solidFill>
                  <a:srgbClr val="C00000"/>
                </a:solidFill>
              </a:rPr>
              <a:t>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5780882" y="5128418"/>
            <a:ext cx="863600" cy="2524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6200000">
            <a:off x="2501107" y="5128418"/>
            <a:ext cx="863600" cy="2524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-541338" y="-804863"/>
            <a:ext cx="2492376" cy="2505076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52413" y="115888"/>
            <a:ext cx="863600" cy="815975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 descr="лого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207963"/>
            <a:ext cx="520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1116013" y="6350"/>
            <a:ext cx="8027987" cy="954088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Интеллектуальная собственность – инструмент структурных изменений науки и технологий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1259632" y="931219"/>
          <a:ext cx="7200800" cy="377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16416" y="6453336"/>
            <a:ext cx="81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11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24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Скругленный прямоугольник 61"/>
          <p:cNvSpPr/>
          <p:nvPr/>
        </p:nvSpPr>
        <p:spPr>
          <a:xfrm>
            <a:off x="3851920" y="578237"/>
            <a:ext cx="5184576" cy="6163131"/>
          </a:xfrm>
          <a:prstGeom prst="roundRect">
            <a:avLst/>
          </a:prstGeom>
          <a:solidFill>
            <a:srgbClr val="FEF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-541338" y="-804863"/>
            <a:ext cx="2492376" cy="2505076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52413" y="115888"/>
            <a:ext cx="863600" cy="815975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" name="Рисунок 40" descr="лого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207963"/>
            <a:ext cx="520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1116013" y="27781"/>
            <a:ext cx="8026400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От «интеллектуального капитала» к экспорту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7504" y="5013176"/>
            <a:ext cx="89289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7504" y="3501008"/>
            <a:ext cx="89289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79512" y="1556792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179512" y="2060848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9" name="Овал 28"/>
          <p:cNvSpPr/>
          <p:nvPr/>
        </p:nvSpPr>
        <p:spPr>
          <a:xfrm>
            <a:off x="179512" y="2564904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179512" y="3068960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179512" y="3573016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179512" y="4077072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79512" y="4581128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79512" y="5090517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79512" y="5594573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180405" y="6098629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5137066" y="578237"/>
            <a:ext cx="2441674" cy="369332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Экспорт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1628800"/>
            <a:ext cx="1957264" cy="288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Япония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259632" y="2087538"/>
            <a:ext cx="1957264" cy="2613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США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259632" y="2521471"/>
            <a:ext cx="1957264" cy="288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КНР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259632" y="2983235"/>
            <a:ext cx="1957264" cy="2880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Россия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259632" y="3616449"/>
            <a:ext cx="1957264" cy="288032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Франция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259632" y="4124697"/>
            <a:ext cx="1957264" cy="288032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Германия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259632" y="4615036"/>
            <a:ext cx="1957264" cy="307826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Великобритания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259632" y="5147270"/>
            <a:ext cx="1957264" cy="2613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Италия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59632" y="5632673"/>
            <a:ext cx="195726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Индия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59632" y="6098629"/>
            <a:ext cx="195726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Бразилия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252316" y="1950512"/>
            <a:ext cx="1957264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251361" y="2841140"/>
            <a:ext cx="1649823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1259521" y="2384711"/>
            <a:ext cx="1800311" cy="18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1251361" y="3299842"/>
            <a:ext cx="354522" cy="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248658" y="3939880"/>
            <a:ext cx="183622" cy="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1231323" y="4443938"/>
            <a:ext cx="18362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1247677" y="4954816"/>
            <a:ext cx="91811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1247498" y="5445224"/>
            <a:ext cx="506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>
            <a:off x="1249587" y="5949280"/>
            <a:ext cx="2055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H="1">
            <a:off x="1246867" y="6411122"/>
            <a:ext cx="2055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Овал 131"/>
          <p:cNvSpPr/>
          <p:nvPr/>
        </p:nvSpPr>
        <p:spPr>
          <a:xfrm>
            <a:off x="1187624" y="6374012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1187624" y="5912700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1187624" y="5408644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1187624" y="4915562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1187624" y="4411506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1187624" y="3907450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1187624" y="3266694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1187624" y="2800572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1201020" y="2348880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1187624" y="1909515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4096174" y="1625056"/>
            <a:ext cx="1957264" cy="288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КНР</a:t>
            </a: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4096174" y="2060848"/>
            <a:ext cx="1957264" cy="288032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Германия</a:t>
            </a: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4097832" y="2519586"/>
            <a:ext cx="1957264" cy="2613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США</a:t>
            </a: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4095829" y="2960948"/>
            <a:ext cx="1957264" cy="288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Япония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4097832" y="3636826"/>
            <a:ext cx="1957264" cy="288032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Франция</a:t>
            </a: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4097832" y="4141680"/>
            <a:ext cx="1957264" cy="307826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Великобритания</a:t>
            </a: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4067944" y="4630461"/>
            <a:ext cx="1957264" cy="2613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Италия</a:t>
            </a: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4067944" y="5147270"/>
            <a:ext cx="195726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Индия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4067944" y="5632673"/>
            <a:ext cx="195726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Бразилия</a:t>
            </a: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4067944" y="6098629"/>
            <a:ext cx="1957264" cy="2880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Россия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017427" y="620688"/>
            <a:ext cx="2441674" cy="923330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Количество объектов интеллектуальной собственности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141504" y="1106245"/>
            <a:ext cx="149807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Лицензий</a:t>
            </a:r>
          </a:p>
        </p:txBody>
      </p:sp>
      <p:sp>
        <p:nvSpPr>
          <p:cNvPr id="169" name="Скругленный прямоугольник 168"/>
          <p:cNvSpPr/>
          <p:nvPr/>
        </p:nvSpPr>
        <p:spPr>
          <a:xfrm>
            <a:off x="6897021" y="1642145"/>
            <a:ext cx="1957264" cy="2613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США</a:t>
            </a:r>
          </a:p>
        </p:txBody>
      </p:sp>
      <p:sp>
        <p:nvSpPr>
          <p:cNvPr id="170" name="Скругленный прямоугольник 169"/>
          <p:cNvSpPr/>
          <p:nvPr/>
        </p:nvSpPr>
        <p:spPr>
          <a:xfrm>
            <a:off x="6890029" y="4630461"/>
            <a:ext cx="1957877" cy="2606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КНР</a:t>
            </a: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6909078" y="2060847"/>
            <a:ext cx="1945207" cy="2880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Япония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6906989" y="2519586"/>
            <a:ext cx="1957264" cy="254027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Германия</a:t>
            </a: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6920928" y="3616821"/>
            <a:ext cx="1957264" cy="288032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Франция</a:t>
            </a:r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6920928" y="2960948"/>
            <a:ext cx="1926978" cy="280146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Великобритания</a:t>
            </a:r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6906989" y="5624668"/>
            <a:ext cx="195726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Бразилия</a:t>
            </a:r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6909079" y="4141680"/>
            <a:ext cx="1938827" cy="271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Италия</a:t>
            </a:r>
          </a:p>
        </p:txBody>
      </p:sp>
      <p:sp>
        <p:nvSpPr>
          <p:cNvPr id="177" name="Скругленный прямоугольник 176"/>
          <p:cNvSpPr/>
          <p:nvPr/>
        </p:nvSpPr>
        <p:spPr>
          <a:xfrm>
            <a:off x="6897020" y="5149335"/>
            <a:ext cx="1957264" cy="2880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Россия</a:t>
            </a:r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6922620" y="6085980"/>
            <a:ext cx="195726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Индия</a:t>
            </a:r>
          </a:p>
        </p:txBody>
      </p:sp>
      <p:cxnSp>
        <p:nvCxnSpPr>
          <p:cNvPr id="196" name="Прямая соединительная линия 195"/>
          <p:cNvCxnSpPr/>
          <p:nvPr/>
        </p:nvCxnSpPr>
        <p:spPr>
          <a:xfrm flipV="1">
            <a:off x="4096519" y="1943197"/>
            <a:ext cx="1957264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4041538" y="1905097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8" name="Прямая соединительная линия 197"/>
          <p:cNvCxnSpPr/>
          <p:nvPr/>
        </p:nvCxnSpPr>
        <p:spPr>
          <a:xfrm flipV="1">
            <a:off x="4107661" y="2388625"/>
            <a:ext cx="586410" cy="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Овал 198"/>
          <p:cNvSpPr/>
          <p:nvPr/>
        </p:nvSpPr>
        <p:spPr>
          <a:xfrm>
            <a:off x="4046627" y="2348880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1" name="Прямая соединительная линия 200"/>
          <p:cNvCxnSpPr/>
          <p:nvPr/>
        </p:nvCxnSpPr>
        <p:spPr>
          <a:xfrm flipV="1">
            <a:off x="4122925" y="2811713"/>
            <a:ext cx="521083" cy="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Овал 201"/>
          <p:cNvSpPr/>
          <p:nvPr/>
        </p:nvSpPr>
        <p:spPr>
          <a:xfrm>
            <a:off x="4067944" y="2773613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4" name="Прямая соединительная линия 203"/>
          <p:cNvCxnSpPr/>
          <p:nvPr/>
        </p:nvCxnSpPr>
        <p:spPr>
          <a:xfrm>
            <a:off x="4129025" y="3279196"/>
            <a:ext cx="3855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Овал 204"/>
          <p:cNvSpPr/>
          <p:nvPr/>
        </p:nvSpPr>
        <p:spPr>
          <a:xfrm>
            <a:off x="4074044" y="3241094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7" name="Прямая соединительная линия 206"/>
          <p:cNvCxnSpPr/>
          <p:nvPr/>
        </p:nvCxnSpPr>
        <p:spPr>
          <a:xfrm>
            <a:off x="4128978" y="3958173"/>
            <a:ext cx="293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Овал 207"/>
          <p:cNvSpPr/>
          <p:nvPr/>
        </p:nvSpPr>
        <p:spPr>
          <a:xfrm>
            <a:off x="4067944" y="3918426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0" name="Прямая соединительная линия 209"/>
          <p:cNvCxnSpPr/>
          <p:nvPr/>
        </p:nvCxnSpPr>
        <p:spPr>
          <a:xfrm>
            <a:off x="4135078" y="4476859"/>
            <a:ext cx="293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Овал 210"/>
          <p:cNvSpPr/>
          <p:nvPr/>
        </p:nvSpPr>
        <p:spPr>
          <a:xfrm>
            <a:off x="4074044" y="4437112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2" name="Прямая соединительная линия 211"/>
          <p:cNvCxnSpPr/>
          <p:nvPr/>
        </p:nvCxnSpPr>
        <p:spPr>
          <a:xfrm>
            <a:off x="4128978" y="4930852"/>
            <a:ext cx="7572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Овал 212"/>
          <p:cNvSpPr/>
          <p:nvPr/>
        </p:nvSpPr>
        <p:spPr>
          <a:xfrm>
            <a:off x="4067944" y="4891105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6" name="Прямая соединительная линия 215"/>
          <p:cNvCxnSpPr/>
          <p:nvPr/>
        </p:nvCxnSpPr>
        <p:spPr>
          <a:xfrm>
            <a:off x="4127818" y="5489119"/>
            <a:ext cx="506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Овал 216"/>
          <p:cNvSpPr/>
          <p:nvPr/>
        </p:nvSpPr>
        <p:spPr>
          <a:xfrm>
            <a:off x="4067944" y="5452539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8" name="Прямая соединительная линия 217"/>
          <p:cNvCxnSpPr/>
          <p:nvPr/>
        </p:nvCxnSpPr>
        <p:spPr>
          <a:xfrm flipH="1">
            <a:off x="4124427" y="5943112"/>
            <a:ext cx="2055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/>
          <p:cNvCxnSpPr/>
          <p:nvPr/>
        </p:nvCxnSpPr>
        <p:spPr>
          <a:xfrm flipH="1">
            <a:off x="4107077" y="6419584"/>
            <a:ext cx="2055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Овал 219"/>
          <p:cNvSpPr/>
          <p:nvPr/>
        </p:nvSpPr>
        <p:spPr>
          <a:xfrm>
            <a:off x="4047834" y="6382474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Овал 220"/>
          <p:cNvSpPr/>
          <p:nvPr/>
        </p:nvSpPr>
        <p:spPr>
          <a:xfrm>
            <a:off x="4062464" y="5906532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9" name="Прямая соединительная линия 248"/>
          <p:cNvCxnSpPr/>
          <p:nvPr/>
        </p:nvCxnSpPr>
        <p:spPr>
          <a:xfrm>
            <a:off x="6958556" y="3933595"/>
            <a:ext cx="147631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Овал 249"/>
          <p:cNvSpPr/>
          <p:nvPr/>
        </p:nvSpPr>
        <p:spPr>
          <a:xfrm>
            <a:off x="6897522" y="3904481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1" name="Прямая соединительная линия 250"/>
          <p:cNvCxnSpPr/>
          <p:nvPr/>
        </p:nvCxnSpPr>
        <p:spPr>
          <a:xfrm flipV="1">
            <a:off x="6937290" y="4440982"/>
            <a:ext cx="73815" cy="287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Овал 251"/>
          <p:cNvSpPr/>
          <p:nvPr/>
        </p:nvSpPr>
        <p:spPr>
          <a:xfrm>
            <a:off x="6876256" y="4414738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4" name="Прямая соединительная линия 253"/>
          <p:cNvCxnSpPr/>
          <p:nvPr/>
        </p:nvCxnSpPr>
        <p:spPr>
          <a:xfrm flipV="1">
            <a:off x="6973145" y="3284416"/>
            <a:ext cx="180510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Овал 254"/>
          <p:cNvSpPr/>
          <p:nvPr/>
        </p:nvSpPr>
        <p:spPr>
          <a:xfrm>
            <a:off x="6921636" y="3244308"/>
            <a:ext cx="65647" cy="7272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Овал 258"/>
          <p:cNvSpPr/>
          <p:nvPr/>
        </p:nvSpPr>
        <p:spPr>
          <a:xfrm>
            <a:off x="6894877" y="2780928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7" name="Прямая соединительная линия 266"/>
          <p:cNvCxnSpPr/>
          <p:nvPr/>
        </p:nvCxnSpPr>
        <p:spPr>
          <a:xfrm flipV="1">
            <a:off x="6915642" y="2819896"/>
            <a:ext cx="248646" cy="219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 flipV="1">
            <a:off x="6933174" y="1935882"/>
            <a:ext cx="1914732" cy="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Овал 274"/>
          <p:cNvSpPr/>
          <p:nvPr/>
        </p:nvSpPr>
        <p:spPr>
          <a:xfrm>
            <a:off x="6878193" y="1897782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6" name="Прямая соединительная линия 275"/>
          <p:cNvCxnSpPr/>
          <p:nvPr/>
        </p:nvCxnSpPr>
        <p:spPr>
          <a:xfrm flipV="1">
            <a:off x="6945707" y="4930300"/>
            <a:ext cx="54765" cy="77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Овал 276"/>
          <p:cNvSpPr/>
          <p:nvPr/>
        </p:nvSpPr>
        <p:spPr>
          <a:xfrm>
            <a:off x="6903723" y="4900852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Овал 278"/>
          <p:cNvSpPr/>
          <p:nvPr/>
        </p:nvSpPr>
        <p:spPr>
          <a:xfrm>
            <a:off x="6890874" y="5437915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Овал 284"/>
          <p:cNvSpPr/>
          <p:nvPr/>
        </p:nvSpPr>
        <p:spPr>
          <a:xfrm>
            <a:off x="6889766" y="5929122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Овал 286"/>
          <p:cNvSpPr/>
          <p:nvPr/>
        </p:nvSpPr>
        <p:spPr>
          <a:xfrm>
            <a:off x="6892015" y="6400378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Соединительная линия уступом 25"/>
          <p:cNvCxnSpPr>
            <a:stCxn id="51" idx="3"/>
            <a:endCxn id="146" idx="1"/>
          </p:cNvCxnSpPr>
          <p:nvPr/>
        </p:nvCxnSpPr>
        <p:spPr>
          <a:xfrm flipV="1">
            <a:off x="3216896" y="2204864"/>
            <a:ext cx="879278" cy="2063849"/>
          </a:xfrm>
          <a:prstGeom prst="bentConnector3">
            <a:avLst/>
          </a:prstGeom>
          <a:ln w="19050">
            <a:solidFill>
              <a:srgbClr val="99FF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53" idx="3"/>
            <a:endCxn id="151" idx="1"/>
          </p:cNvCxnSpPr>
          <p:nvPr/>
        </p:nvCxnSpPr>
        <p:spPr>
          <a:xfrm flipV="1">
            <a:off x="3216896" y="4761148"/>
            <a:ext cx="851048" cy="516809"/>
          </a:xfrm>
          <a:prstGeom prst="bentConnector3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146" idx="3"/>
            <a:endCxn id="172" idx="1"/>
          </p:cNvCxnSpPr>
          <p:nvPr/>
        </p:nvCxnSpPr>
        <p:spPr>
          <a:xfrm>
            <a:off x="6053438" y="2204864"/>
            <a:ext cx="853551" cy="441736"/>
          </a:xfrm>
          <a:prstGeom prst="bentConnector3">
            <a:avLst>
              <a:gd name="adj1" fmla="val 45017"/>
            </a:avLst>
          </a:prstGeom>
          <a:ln w="19050">
            <a:solidFill>
              <a:srgbClr val="99FF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8555432" y="6385090"/>
            <a:ext cx="68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12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65" name="Овал 164"/>
          <p:cNvSpPr/>
          <p:nvPr/>
        </p:nvSpPr>
        <p:spPr>
          <a:xfrm>
            <a:off x="6897522" y="2348880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 flipV="1">
            <a:off x="6918287" y="2387848"/>
            <a:ext cx="660453" cy="21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50" idx="3"/>
            <a:endCxn id="174" idx="1"/>
          </p:cNvCxnSpPr>
          <p:nvPr/>
        </p:nvCxnSpPr>
        <p:spPr>
          <a:xfrm flipV="1">
            <a:off x="6055096" y="3101021"/>
            <a:ext cx="865832" cy="1194572"/>
          </a:xfrm>
          <a:prstGeom prst="bentConnector3">
            <a:avLst>
              <a:gd name="adj1" fmla="val 43860"/>
            </a:avLst>
          </a:prstGeom>
          <a:ln w="19050">
            <a:solidFill>
              <a:srgbClr val="99FF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stCxn id="151" idx="3"/>
            <a:endCxn id="176" idx="1"/>
          </p:cNvCxnSpPr>
          <p:nvPr/>
        </p:nvCxnSpPr>
        <p:spPr>
          <a:xfrm flipV="1">
            <a:off x="6025208" y="4277204"/>
            <a:ext cx="883871" cy="483944"/>
          </a:xfrm>
          <a:prstGeom prst="bentConnector3">
            <a:avLst>
              <a:gd name="adj1" fmla="val 57217"/>
            </a:avLst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3923929" y="900009"/>
            <a:ext cx="2484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Высокотехнологичной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продукции</a:t>
            </a:r>
            <a:endParaRPr lang="ru-RU" sz="1600" dirty="0"/>
          </a:p>
        </p:txBody>
      </p:sp>
      <p:sp>
        <p:nvSpPr>
          <p:cNvPr id="116" name="TextBox 1"/>
          <p:cNvSpPr txBox="1"/>
          <p:nvPr/>
        </p:nvSpPr>
        <p:spPr>
          <a:xfrm>
            <a:off x="1400387" y="6615922"/>
            <a:ext cx="1518577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 по данным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WIPO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TextBox 1"/>
          <p:cNvSpPr txBox="1"/>
          <p:nvPr/>
        </p:nvSpPr>
        <p:spPr>
          <a:xfrm>
            <a:off x="3970542" y="6615921"/>
            <a:ext cx="22078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indent="0">
              <a:defRPr sz="11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>
              <a:defRPr sz="1100">
                <a:latin typeface="+mn-lt"/>
                <a:cs typeface="+mn-cs"/>
              </a:defRPr>
            </a:lvl2pPr>
            <a:lvl3pPr indent="0">
              <a:defRPr sz="1100">
                <a:latin typeface="+mn-lt"/>
                <a:cs typeface="+mn-cs"/>
              </a:defRPr>
            </a:lvl3pPr>
            <a:lvl4pPr indent="0">
              <a:defRPr sz="1100">
                <a:latin typeface="+mn-lt"/>
                <a:cs typeface="+mn-cs"/>
              </a:defRPr>
            </a:lvl4pPr>
            <a:lvl5pPr indent="0">
              <a:defRPr sz="1100">
                <a:latin typeface="+mn-lt"/>
                <a:cs typeface="+mn-cs"/>
              </a:defRPr>
            </a:lvl5pPr>
            <a:lvl6pPr indent="0">
              <a:defRPr sz="1100">
                <a:latin typeface="+mn-lt"/>
                <a:cs typeface="+mn-cs"/>
              </a:defRPr>
            </a:lvl6pPr>
            <a:lvl7pPr indent="0">
              <a:defRPr sz="1100">
                <a:latin typeface="+mn-lt"/>
                <a:cs typeface="+mn-cs"/>
              </a:defRPr>
            </a:lvl7pPr>
            <a:lvl8pPr indent="0">
              <a:defRPr sz="1100">
                <a:latin typeface="+mn-lt"/>
                <a:cs typeface="+mn-cs"/>
              </a:defRPr>
            </a:lvl8pPr>
            <a:lvl9pPr indent="0">
              <a:defRPr sz="1100">
                <a:latin typeface="+mn-lt"/>
                <a:cs typeface="+mn-cs"/>
              </a:defRPr>
            </a:lvl9pPr>
          </a:lstStyle>
          <a:p>
            <a:r>
              <a:rPr lang="en-US" dirty="0"/>
              <a:t>[</a:t>
            </a:r>
            <a:r>
              <a:rPr lang="ru-RU" dirty="0"/>
              <a:t> по данным Мирового банка, </a:t>
            </a:r>
            <a:r>
              <a:rPr lang="en-US" dirty="0"/>
              <a:t>201</a:t>
            </a:r>
            <a:r>
              <a:rPr lang="ru-RU" dirty="0"/>
              <a:t>2</a:t>
            </a:r>
            <a:r>
              <a:rPr lang="en-US" dirty="0"/>
              <a:t>]</a:t>
            </a:r>
            <a:endParaRPr lang="ru-RU" dirty="0"/>
          </a:p>
          <a:p>
            <a:endParaRPr lang="ru-RU" dirty="0"/>
          </a:p>
        </p:txBody>
      </p:sp>
      <p:sp>
        <p:nvSpPr>
          <p:cNvPr id="119" name="TextBox 1"/>
          <p:cNvSpPr txBox="1"/>
          <p:nvPr/>
        </p:nvSpPr>
        <p:spPr>
          <a:xfrm>
            <a:off x="7131250" y="6615920"/>
            <a:ext cx="1518577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 по данным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WIPO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вал 38"/>
          <p:cNvSpPr/>
          <p:nvPr/>
        </p:nvSpPr>
        <p:spPr>
          <a:xfrm>
            <a:off x="-541338" y="-804863"/>
            <a:ext cx="2492376" cy="2505076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52413" y="115888"/>
            <a:ext cx="863600" cy="815975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" name="Рисунок 40" descr="лого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207963"/>
            <a:ext cx="520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1116013" y="27781"/>
            <a:ext cx="8026400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От «интеллектуального капитала» к росту ВВП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7504" y="5013176"/>
            <a:ext cx="89289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7504" y="3501008"/>
            <a:ext cx="89289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7504" y="6525344"/>
            <a:ext cx="89289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79512" y="1556792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179512" y="2060848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9" name="Овал 28"/>
          <p:cNvSpPr/>
          <p:nvPr/>
        </p:nvSpPr>
        <p:spPr>
          <a:xfrm>
            <a:off x="179512" y="2564904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179512" y="3068960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179512" y="3573016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179512" y="4077072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79512" y="4581128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79512" y="5090517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79512" y="5594573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180405" y="6098629"/>
            <a:ext cx="359147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3858518" y="633462"/>
            <a:ext cx="2441674" cy="923330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Объем экспорта высокотехнологичной продукции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1628800"/>
            <a:ext cx="1957264" cy="288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Япония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259632" y="2087538"/>
            <a:ext cx="1957264" cy="2613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США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259632" y="2521471"/>
            <a:ext cx="1957264" cy="288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КНР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259632" y="2983235"/>
            <a:ext cx="1957264" cy="2880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Россия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259632" y="3616449"/>
            <a:ext cx="1957264" cy="288032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Франция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259632" y="4124697"/>
            <a:ext cx="1957264" cy="288032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Германия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259632" y="4615036"/>
            <a:ext cx="1957264" cy="307826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Великобритания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259632" y="5147270"/>
            <a:ext cx="1957264" cy="2613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Италия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59632" y="5632673"/>
            <a:ext cx="195726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Индия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59632" y="6098629"/>
            <a:ext cx="195726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Бразилия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252316" y="1950512"/>
            <a:ext cx="1957264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251361" y="2841140"/>
            <a:ext cx="1649823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1259521" y="2384711"/>
            <a:ext cx="1800311" cy="18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1251361" y="3299842"/>
            <a:ext cx="354522" cy="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248658" y="3939880"/>
            <a:ext cx="183622" cy="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1231323" y="4443938"/>
            <a:ext cx="18362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1247677" y="4954816"/>
            <a:ext cx="91811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1247498" y="5445224"/>
            <a:ext cx="506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>
            <a:off x="1249587" y="5949280"/>
            <a:ext cx="2055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H="1">
            <a:off x="1246867" y="6411122"/>
            <a:ext cx="2055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Овал 131"/>
          <p:cNvSpPr/>
          <p:nvPr/>
        </p:nvSpPr>
        <p:spPr>
          <a:xfrm>
            <a:off x="1187624" y="6374012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1187624" y="5912700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1187624" y="5408644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1187624" y="4915562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1187624" y="4411506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1187624" y="3907450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1187624" y="3266694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1187624" y="2800572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1201020" y="2348880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1187624" y="1909515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4096174" y="1625056"/>
            <a:ext cx="1957264" cy="288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КНР</a:t>
            </a: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4096174" y="2060848"/>
            <a:ext cx="1957264" cy="288032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Германия</a:t>
            </a: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4097832" y="2519586"/>
            <a:ext cx="1957264" cy="2613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США</a:t>
            </a: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4095829" y="2960948"/>
            <a:ext cx="1957264" cy="288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Япония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4097832" y="3636826"/>
            <a:ext cx="1957264" cy="288032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Франция</a:t>
            </a: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4097832" y="4141680"/>
            <a:ext cx="1957264" cy="307826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Великобритания</a:t>
            </a: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4067944" y="4630461"/>
            <a:ext cx="1957264" cy="2613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Италия</a:t>
            </a: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4067944" y="5147270"/>
            <a:ext cx="195726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Индия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4067944" y="5632673"/>
            <a:ext cx="195726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Бразилия</a:t>
            </a: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4067944" y="6098629"/>
            <a:ext cx="1957264" cy="2880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Россия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017427" y="620688"/>
            <a:ext cx="2441674" cy="923330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Количество объектов интеллектуальной собственности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594822" y="633462"/>
            <a:ext cx="2441674" cy="923330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Объем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внутреннего валового продукта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9" name="Скругленный прямоугольник 168"/>
          <p:cNvSpPr/>
          <p:nvPr/>
        </p:nvSpPr>
        <p:spPr>
          <a:xfrm>
            <a:off x="6897021" y="1642145"/>
            <a:ext cx="1957264" cy="2613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США</a:t>
            </a:r>
          </a:p>
        </p:txBody>
      </p:sp>
      <p:sp>
        <p:nvSpPr>
          <p:cNvPr id="170" name="Скругленный прямоугольник 169"/>
          <p:cNvSpPr/>
          <p:nvPr/>
        </p:nvSpPr>
        <p:spPr>
          <a:xfrm>
            <a:off x="6897021" y="2054188"/>
            <a:ext cx="1957264" cy="288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КНР</a:t>
            </a: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6897021" y="2512540"/>
            <a:ext cx="1957264" cy="288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Япония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6897021" y="2973920"/>
            <a:ext cx="1957264" cy="288032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Германия</a:t>
            </a: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6920928" y="3616821"/>
            <a:ext cx="1957264" cy="288032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Франция</a:t>
            </a:r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6935216" y="4150908"/>
            <a:ext cx="1957264" cy="307826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000"/>
                </a:solidFill>
              </a:rPr>
              <a:t>Великобритания</a:t>
            </a:r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6969868" y="4624933"/>
            <a:ext cx="195726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Бразилия</a:t>
            </a:r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6969868" y="5147270"/>
            <a:ext cx="1957264" cy="2613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Италия</a:t>
            </a:r>
          </a:p>
        </p:txBody>
      </p:sp>
      <p:sp>
        <p:nvSpPr>
          <p:cNvPr id="177" name="Скругленный прямоугольник 176"/>
          <p:cNvSpPr/>
          <p:nvPr/>
        </p:nvSpPr>
        <p:spPr>
          <a:xfrm>
            <a:off x="6969868" y="5654651"/>
            <a:ext cx="1957264" cy="2880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Россия</a:t>
            </a:r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6969868" y="6098629"/>
            <a:ext cx="195726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38100" dist="254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Индия</a:t>
            </a:r>
          </a:p>
        </p:txBody>
      </p:sp>
      <p:cxnSp>
        <p:nvCxnSpPr>
          <p:cNvPr id="196" name="Прямая соединительная линия 195"/>
          <p:cNvCxnSpPr/>
          <p:nvPr/>
        </p:nvCxnSpPr>
        <p:spPr>
          <a:xfrm flipV="1">
            <a:off x="4096519" y="1943197"/>
            <a:ext cx="1957264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4041538" y="1905097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8" name="Прямая соединительная линия 197"/>
          <p:cNvCxnSpPr/>
          <p:nvPr/>
        </p:nvCxnSpPr>
        <p:spPr>
          <a:xfrm flipV="1">
            <a:off x="4107661" y="2388625"/>
            <a:ext cx="586410" cy="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Овал 198"/>
          <p:cNvSpPr/>
          <p:nvPr/>
        </p:nvSpPr>
        <p:spPr>
          <a:xfrm>
            <a:off x="4046627" y="2348880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1" name="Прямая соединительная линия 200"/>
          <p:cNvCxnSpPr/>
          <p:nvPr/>
        </p:nvCxnSpPr>
        <p:spPr>
          <a:xfrm flipV="1">
            <a:off x="4122925" y="2811713"/>
            <a:ext cx="521083" cy="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Овал 201"/>
          <p:cNvSpPr/>
          <p:nvPr/>
        </p:nvSpPr>
        <p:spPr>
          <a:xfrm>
            <a:off x="4067944" y="2773613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4" name="Прямая соединительная линия 203"/>
          <p:cNvCxnSpPr/>
          <p:nvPr/>
        </p:nvCxnSpPr>
        <p:spPr>
          <a:xfrm>
            <a:off x="4129025" y="3279196"/>
            <a:ext cx="3855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Овал 204"/>
          <p:cNvSpPr/>
          <p:nvPr/>
        </p:nvSpPr>
        <p:spPr>
          <a:xfrm>
            <a:off x="4074044" y="3241094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7" name="Прямая соединительная линия 206"/>
          <p:cNvCxnSpPr/>
          <p:nvPr/>
        </p:nvCxnSpPr>
        <p:spPr>
          <a:xfrm>
            <a:off x="4128978" y="3958173"/>
            <a:ext cx="293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Овал 207"/>
          <p:cNvSpPr/>
          <p:nvPr/>
        </p:nvSpPr>
        <p:spPr>
          <a:xfrm>
            <a:off x="4067944" y="3918426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0" name="Прямая соединительная линия 209"/>
          <p:cNvCxnSpPr/>
          <p:nvPr/>
        </p:nvCxnSpPr>
        <p:spPr>
          <a:xfrm>
            <a:off x="4135078" y="4476859"/>
            <a:ext cx="293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Овал 210"/>
          <p:cNvSpPr/>
          <p:nvPr/>
        </p:nvSpPr>
        <p:spPr>
          <a:xfrm>
            <a:off x="4074044" y="4437112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2" name="Прямая соединительная линия 211"/>
          <p:cNvCxnSpPr/>
          <p:nvPr/>
        </p:nvCxnSpPr>
        <p:spPr>
          <a:xfrm>
            <a:off x="4128978" y="4930852"/>
            <a:ext cx="7572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Овал 212"/>
          <p:cNvSpPr/>
          <p:nvPr/>
        </p:nvSpPr>
        <p:spPr>
          <a:xfrm>
            <a:off x="4067944" y="4891105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6" name="Прямая соединительная линия 215"/>
          <p:cNvCxnSpPr/>
          <p:nvPr/>
        </p:nvCxnSpPr>
        <p:spPr>
          <a:xfrm>
            <a:off x="4127818" y="5489119"/>
            <a:ext cx="506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Овал 216"/>
          <p:cNvSpPr/>
          <p:nvPr/>
        </p:nvSpPr>
        <p:spPr>
          <a:xfrm>
            <a:off x="4067944" y="5452539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8" name="Прямая соединительная линия 217"/>
          <p:cNvCxnSpPr/>
          <p:nvPr/>
        </p:nvCxnSpPr>
        <p:spPr>
          <a:xfrm flipH="1">
            <a:off x="4124427" y="5943112"/>
            <a:ext cx="2055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/>
          <p:cNvCxnSpPr/>
          <p:nvPr/>
        </p:nvCxnSpPr>
        <p:spPr>
          <a:xfrm flipH="1">
            <a:off x="4107077" y="6419584"/>
            <a:ext cx="2055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Овал 219"/>
          <p:cNvSpPr/>
          <p:nvPr/>
        </p:nvSpPr>
        <p:spPr>
          <a:xfrm>
            <a:off x="4047834" y="6382474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Овал 220"/>
          <p:cNvSpPr/>
          <p:nvPr/>
        </p:nvSpPr>
        <p:spPr>
          <a:xfrm>
            <a:off x="4062464" y="5906532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9" name="Прямая соединительная линия 248"/>
          <p:cNvCxnSpPr/>
          <p:nvPr/>
        </p:nvCxnSpPr>
        <p:spPr>
          <a:xfrm>
            <a:off x="6937290" y="3944228"/>
            <a:ext cx="293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Овал 249"/>
          <p:cNvSpPr/>
          <p:nvPr/>
        </p:nvSpPr>
        <p:spPr>
          <a:xfrm>
            <a:off x="6876256" y="3904481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1" name="Прямая соединительная линия 250"/>
          <p:cNvCxnSpPr/>
          <p:nvPr/>
        </p:nvCxnSpPr>
        <p:spPr>
          <a:xfrm>
            <a:off x="6937290" y="4486384"/>
            <a:ext cx="23811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Овал 251"/>
          <p:cNvSpPr/>
          <p:nvPr/>
        </p:nvSpPr>
        <p:spPr>
          <a:xfrm>
            <a:off x="6876256" y="4446637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4" name="Прямая соединительная линия 253"/>
          <p:cNvCxnSpPr/>
          <p:nvPr/>
        </p:nvCxnSpPr>
        <p:spPr>
          <a:xfrm flipV="1">
            <a:off x="6903382" y="3304189"/>
            <a:ext cx="347819" cy="14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Овал 254"/>
          <p:cNvSpPr/>
          <p:nvPr/>
        </p:nvSpPr>
        <p:spPr>
          <a:xfrm>
            <a:off x="6851873" y="3265934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Овал 258"/>
          <p:cNvSpPr/>
          <p:nvPr/>
        </p:nvSpPr>
        <p:spPr>
          <a:xfrm>
            <a:off x="6857206" y="2799978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7" name="Прямая соединительная линия 266"/>
          <p:cNvCxnSpPr/>
          <p:nvPr/>
        </p:nvCxnSpPr>
        <p:spPr>
          <a:xfrm flipV="1">
            <a:off x="6877971" y="2838946"/>
            <a:ext cx="660453" cy="21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Овал 268"/>
          <p:cNvSpPr/>
          <p:nvPr/>
        </p:nvSpPr>
        <p:spPr>
          <a:xfrm>
            <a:off x="6857206" y="2339355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0" name="Прямая соединительная линия 269"/>
          <p:cNvCxnSpPr/>
          <p:nvPr/>
        </p:nvCxnSpPr>
        <p:spPr>
          <a:xfrm flipV="1">
            <a:off x="6877971" y="2370993"/>
            <a:ext cx="912685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 flipV="1">
            <a:off x="6890642" y="1935882"/>
            <a:ext cx="1957264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Овал 274"/>
          <p:cNvSpPr/>
          <p:nvPr/>
        </p:nvSpPr>
        <p:spPr>
          <a:xfrm>
            <a:off x="6835661" y="1897782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6" name="Прямая соединительная линия 275"/>
          <p:cNvCxnSpPr/>
          <p:nvPr/>
        </p:nvCxnSpPr>
        <p:spPr>
          <a:xfrm>
            <a:off x="6956340" y="4952340"/>
            <a:ext cx="23811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Овал 276"/>
          <p:cNvSpPr/>
          <p:nvPr/>
        </p:nvSpPr>
        <p:spPr>
          <a:xfrm>
            <a:off x="6914356" y="4922118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8" name="Прямая соединительная линия 277"/>
          <p:cNvCxnSpPr/>
          <p:nvPr/>
        </p:nvCxnSpPr>
        <p:spPr>
          <a:xfrm>
            <a:off x="6975390" y="5446872"/>
            <a:ext cx="20001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Овал 278"/>
          <p:cNvSpPr/>
          <p:nvPr/>
        </p:nvSpPr>
        <p:spPr>
          <a:xfrm>
            <a:off x="6933406" y="5416649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4" name="Прямая соединительная линия 283"/>
          <p:cNvCxnSpPr/>
          <p:nvPr/>
        </p:nvCxnSpPr>
        <p:spPr>
          <a:xfrm>
            <a:off x="6984915" y="5969978"/>
            <a:ext cx="20001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Овал 284"/>
          <p:cNvSpPr/>
          <p:nvPr/>
        </p:nvSpPr>
        <p:spPr>
          <a:xfrm>
            <a:off x="6942931" y="5939755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6" name="Прямая соединительная линия 285"/>
          <p:cNvCxnSpPr/>
          <p:nvPr/>
        </p:nvCxnSpPr>
        <p:spPr>
          <a:xfrm>
            <a:off x="6976531" y="6430601"/>
            <a:ext cx="173671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54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Овал 286"/>
          <p:cNvSpPr/>
          <p:nvPr/>
        </p:nvSpPr>
        <p:spPr>
          <a:xfrm>
            <a:off x="6934547" y="6400378"/>
            <a:ext cx="6564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Соединительная линия уступом 25"/>
          <p:cNvCxnSpPr>
            <a:stCxn id="51" idx="3"/>
            <a:endCxn id="146" idx="1"/>
          </p:cNvCxnSpPr>
          <p:nvPr/>
        </p:nvCxnSpPr>
        <p:spPr>
          <a:xfrm flipV="1">
            <a:off x="3216896" y="2204864"/>
            <a:ext cx="879278" cy="2063849"/>
          </a:xfrm>
          <a:prstGeom prst="bentConnector3">
            <a:avLst/>
          </a:prstGeom>
          <a:ln w="19050">
            <a:solidFill>
              <a:srgbClr val="99FF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53" idx="3"/>
            <a:endCxn id="151" idx="1"/>
          </p:cNvCxnSpPr>
          <p:nvPr/>
        </p:nvCxnSpPr>
        <p:spPr>
          <a:xfrm flipV="1">
            <a:off x="3216896" y="4761148"/>
            <a:ext cx="851048" cy="516809"/>
          </a:xfrm>
          <a:prstGeom prst="bentConnector3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153" idx="3"/>
            <a:endCxn id="175" idx="1"/>
          </p:cNvCxnSpPr>
          <p:nvPr/>
        </p:nvCxnSpPr>
        <p:spPr>
          <a:xfrm flipV="1">
            <a:off x="6025208" y="4768949"/>
            <a:ext cx="944660" cy="1007740"/>
          </a:xfrm>
          <a:prstGeom prst="bentConnector3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146" idx="3"/>
            <a:endCxn id="172" idx="1"/>
          </p:cNvCxnSpPr>
          <p:nvPr/>
        </p:nvCxnSpPr>
        <p:spPr>
          <a:xfrm>
            <a:off x="6053438" y="2204864"/>
            <a:ext cx="843583" cy="913072"/>
          </a:xfrm>
          <a:prstGeom prst="bentConnector3">
            <a:avLst/>
          </a:prstGeom>
          <a:ln w="19050">
            <a:solidFill>
              <a:srgbClr val="99FF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8755290" y="6385090"/>
            <a:ext cx="38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4717" y="6519545"/>
            <a:ext cx="156963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 по данным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WIPO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953600" y="6527358"/>
            <a:ext cx="224172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 по данным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Мирового банка,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603547" y="6527240"/>
            <a:ext cx="2160468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 по данным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Мирового банка,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Диаграм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817480"/>
              </p:ext>
            </p:extLst>
          </p:nvPr>
        </p:nvGraphicFramePr>
        <p:xfrm>
          <a:off x="-108520" y="1635421"/>
          <a:ext cx="4680520" cy="337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0" y="6319548"/>
            <a:ext cx="9144000" cy="6378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-541338" y="-804863"/>
            <a:ext cx="2492376" cy="2505076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52413" y="115888"/>
            <a:ext cx="863600" cy="815975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" name="Рисунок 40" descr="лого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513" y="207963"/>
            <a:ext cx="520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704850" y="3175"/>
            <a:ext cx="8437563" cy="1384995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Интеллектуальная собственность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рост национальной экономики и выход на глобальный рынок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349173"/>
              </p:ext>
            </p:extLst>
          </p:nvPr>
        </p:nvGraphicFramePr>
        <p:xfrm>
          <a:off x="4499992" y="1693360"/>
          <a:ext cx="4103563" cy="3336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854" y="1603519"/>
            <a:ext cx="13839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 algn="l"/>
            <a:r>
              <a:rPr lang="ru-RU" dirty="0"/>
              <a:t>КИТАЙ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71093" y="1603519"/>
            <a:ext cx="1166281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ru-RU" dirty="0"/>
              <a:t>КОРЕЯ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691680" y="3421552"/>
            <a:ext cx="0" cy="187220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507518" y="2341432"/>
            <a:ext cx="0" cy="295232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19672" y="5355135"/>
            <a:ext cx="638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«Взлет» доли экспорта высокотехнологичной продукции в ВВП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724128" y="2806522"/>
            <a:ext cx="0" cy="255924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335817" y="2272530"/>
            <a:ext cx="0" cy="31169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724128" y="5327272"/>
            <a:ext cx="611689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948264" y="2551401"/>
            <a:ext cx="0" cy="281436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596336" y="2034265"/>
            <a:ext cx="0" cy="333150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943666" y="5327272"/>
            <a:ext cx="65267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619672" y="5797816"/>
            <a:ext cx="355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«Всплески» патентной активности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507518" y="5389518"/>
            <a:ext cx="0" cy="42881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779912" y="2034265"/>
            <a:ext cx="0" cy="36902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663623" y="3637576"/>
            <a:ext cx="0" cy="21383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7" idx="3"/>
          </p:cNvCxnSpPr>
          <p:nvPr/>
        </p:nvCxnSpPr>
        <p:spPr>
          <a:xfrm flipH="1">
            <a:off x="6660232" y="2715170"/>
            <a:ext cx="36004" cy="30804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endCxn id="56" idx="1"/>
          </p:cNvCxnSpPr>
          <p:nvPr/>
        </p:nvCxnSpPr>
        <p:spPr>
          <a:xfrm>
            <a:off x="7393959" y="2686294"/>
            <a:ext cx="6411" cy="31117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8028384" y="2390673"/>
            <a:ext cx="6411" cy="34071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691680" y="5321810"/>
            <a:ext cx="815838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7400370" y="5775185"/>
            <a:ext cx="63442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5663622" y="5770355"/>
            <a:ext cx="996610" cy="50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flipV="1">
            <a:off x="2521135" y="5735503"/>
            <a:ext cx="1258777" cy="479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4512" y="6489719"/>
            <a:ext cx="381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66703" y="6489719"/>
            <a:ext cx="38132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4512" y="6705743"/>
            <a:ext cx="38132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66703" y="6705743"/>
            <a:ext cx="381322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5732" y="6302973"/>
            <a:ext cx="8441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Доля экспорта высокотехнологичной продукции в общем объеме ВВП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 данным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Мирового банка, 2013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Количество охраняемых объектов интеллектуальной собственности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 данным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WIPO, 2013]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55290" y="6495727"/>
            <a:ext cx="38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07504" y="4216861"/>
            <a:ext cx="8946132" cy="3406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254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Объемы доходов от продажи лицензий и расходов на приобретение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мирового рынка)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-541338" y="-804863"/>
            <a:ext cx="2492376" cy="2505076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52413" y="115888"/>
            <a:ext cx="863600" cy="815975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" name="Рисунок 40" descr="лого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207963"/>
            <a:ext cx="520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938213" y="3175"/>
            <a:ext cx="8204200" cy="95410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Участие Российской Федерации в мировом рынке интеллектуальной собственности</a:t>
            </a: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879760"/>
              </p:ext>
            </p:extLst>
          </p:nvPr>
        </p:nvGraphicFramePr>
        <p:xfrm>
          <a:off x="107504" y="4771619"/>
          <a:ext cx="4032447" cy="1895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026063"/>
              </p:ext>
            </p:extLst>
          </p:nvPr>
        </p:nvGraphicFramePr>
        <p:xfrm>
          <a:off x="4523189" y="4725144"/>
          <a:ext cx="4520103" cy="202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940152" y="5587182"/>
            <a:ext cx="860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24,1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млрд. руб.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57789" y="4520248"/>
            <a:ext cx="1004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274,3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млрд. руб.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73601" y="5383202"/>
            <a:ext cx="860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0,6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млрд. руб.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29706" y="5406573"/>
            <a:ext cx="860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5,1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млрд. руб.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8889" y="4624234"/>
            <a:ext cx="1034248" cy="954107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2003</a:t>
            </a:r>
            <a:endParaRPr lang="ru-RU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dirty="0" smtClean="0">
                <a:solidFill>
                  <a:srgbClr val="008000"/>
                </a:solidFill>
              </a:rPr>
              <a:t>4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39840" y="4633075"/>
            <a:ext cx="1034248" cy="954107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2013</a:t>
            </a:r>
            <a:endParaRPr lang="ru-RU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dirty="0" smtClean="0">
                <a:solidFill>
                  <a:srgbClr val="008000"/>
                </a:solidFill>
              </a:rPr>
              <a:t>11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5" y="1054384"/>
            <a:ext cx="8946132" cy="3406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254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Доля экспорта высокотехнологичной продукции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количество объектов ИС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5884" y="6402943"/>
            <a:ext cx="18877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ЭКСПОРТ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008000"/>
                </a:solidFill>
              </a:rPr>
              <a:t>ИМПОРТ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74088" y="6481346"/>
            <a:ext cx="18877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ЭКСПОРТ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008000"/>
                </a:solidFill>
              </a:rPr>
              <a:t>ИМПОРТ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755290" y="6385090"/>
            <a:ext cx="38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3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825403"/>
              </p:ext>
            </p:extLst>
          </p:nvPr>
        </p:nvGraphicFramePr>
        <p:xfrm>
          <a:off x="471487" y="1426369"/>
          <a:ext cx="8478157" cy="279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1"/>
          <p:cNvSpPr txBox="1"/>
          <p:nvPr/>
        </p:nvSpPr>
        <p:spPr>
          <a:xfrm rot="5400000">
            <a:off x="3125587" y="5260191"/>
            <a:ext cx="1518577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 по данным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Т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04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 rot="5400000">
            <a:off x="7926762" y="5364999"/>
            <a:ext cx="1728192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 по данным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Т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Скругленная соединительная линия 12"/>
          <p:cNvCxnSpPr>
            <a:stCxn id="22" idx="3"/>
            <a:endCxn id="24" idx="1"/>
          </p:cNvCxnSpPr>
          <p:nvPr/>
        </p:nvCxnSpPr>
        <p:spPr>
          <a:xfrm flipV="1">
            <a:off x="3657602" y="1975294"/>
            <a:ext cx="236197" cy="1770"/>
          </a:xfrm>
          <a:prstGeom prst="curvedConnector3">
            <a:avLst/>
          </a:prstGeom>
          <a:ln w="19050">
            <a:solidFill>
              <a:schemeClr val="bg2"/>
            </a:solidFill>
          </a:ln>
          <a:effectLst>
            <a:outerShdw blurRad="38100" dist="127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-108520" y="5151614"/>
            <a:ext cx="1953764" cy="1953217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-98995" y="3789040"/>
            <a:ext cx="1953764" cy="1953217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-89470" y="2483895"/>
            <a:ext cx="1953764" cy="1953217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-541338" y="-804863"/>
            <a:ext cx="2492376" cy="2505076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52413" y="115888"/>
            <a:ext cx="863600" cy="815975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" name="Рисунок 40" descr="лого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207963"/>
            <a:ext cx="520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938213" y="3175"/>
            <a:ext cx="8204200" cy="1138773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От «права»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к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рынку «интеллектуальных прав»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Основные направления реализации Плана первоочередных мероприятий в области интеллектуальной собственности</a:t>
            </a:r>
          </a:p>
        </p:txBody>
      </p:sp>
      <p:sp>
        <p:nvSpPr>
          <p:cNvPr id="21" name="Овал 20"/>
          <p:cNvSpPr/>
          <p:nvPr/>
        </p:nvSpPr>
        <p:spPr>
          <a:xfrm>
            <a:off x="-76042" y="1124744"/>
            <a:ext cx="1953764" cy="1953217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05792" y="2309593"/>
            <a:ext cx="4882429" cy="4614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Создание класса «собственников»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93799" y="1740788"/>
            <a:ext cx="4858443" cy="469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Гарантии поддержки авторов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2477" y="1606297"/>
            <a:ext cx="1008112" cy="99011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1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5102" y="2866252"/>
            <a:ext cx="2920620" cy="1384995"/>
          </a:xfrm>
          <a:prstGeom prst="rect">
            <a:avLst/>
          </a:prstGeom>
          <a:noFill/>
          <a:ln w="28575">
            <a:noFill/>
          </a:ln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ru-RU" dirty="0" smtClean="0"/>
              <a:t>«Цифровые» инструменты и сервисы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59049" y="2946398"/>
            <a:ext cx="1008112" cy="99011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2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576" y="4415903"/>
            <a:ext cx="2930145" cy="954107"/>
          </a:xfrm>
          <a:prstGeom prst="rect">
            <a:avLst/>
          </a:prstGeom>
          <a:noFill/>
          <a:ln w="28575">
            <a:noFill/>
          </a:ln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ru-RU" dirty="0" smtClean="0"/>
              <a:t>Эффективная защита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349524" y="4293341"/>
            <a:ext cx="1008112" cy="99011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3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39999" y="5661742"/>
            <a:ext cx="1008112" cy="99011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4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6650" y="5706321"/>
            <a:ext cx="2879072" cy="954107"/>
          </a:xfrm>
          <a:prstGeom prst="rect">
            <a:avLst/>
          </a:prstGeom>
          <a:noFill/>
          <a:ln w="28575">
            <a:noFill/>
          </a:ln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ru-RU" dirty="0" smtClean="0"/>
              <a:t>Кадровое обеспечение</a:t>
            </a:r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914312" y="1211378"/>
            <a:ext cx="4858443" cy="4507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«Отказ» государства от управления ИС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93800" y="3088964"/>
            <a:ext cx="4858443" cy="4507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Введение модели и практики учета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778" y="4389093"/>
            <a:ext cx="4858443" cy="4507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Защита на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допатентных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 стадиях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929778" y="4912006"/>
            <a:ext cx="4858443" cy="4507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Совершенствование судебной системы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893797" y="3616385"/>
            <a:ext cx="4858443" cy="4507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Поддержка коммерциализации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929778" y="5696305"/>
            <a:ext cx="4858443" cy="4507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Новые образовательные стандарты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914313" y="6219218"/>
            <a:ext cx="4873908" cy="4507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Широкое внедрение компетенций в сфере ИС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Скругленная соединительная линия 7"/>
          <p:cNvCxnSpPr>
            <a:stCxn id="22" idx="3"/>
            <a:endCxn id="45" idx="1"/>
          </p:cNvCxnSpPr>
          <p:nvPr/>
        </p:nvCxnSpPr>
        <p:spPr>
          <a:xfrm flipV="1">
            <a:off x="3657602" y="1436746"/>
            <a:ext cx="256710" cy="540318"/>
          </a:xfrm>
          <a:prstGeom prst="curvedConnector3">
            <a:avLst/>
          </a:prstGeom>
          <a:ln w="19050">
            <a:solidFill>
              <a:schemeClr val="bg2"/>
            </a:solidFill>
          </a:ln>
          <a:effectLst>
            <a:outerShdw blurRad="38100" dist="127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>
            <a:stCxn id="22" idx="3"/>
            <a:endCxn id="23" idx="1"/>
          </p:cNvCxnSpPr>
          <p:nvPr/>
        </p:nvCxnSpPr>
        <p:spPr>
          <a:xfrm>
            <a:off x="3657602" y="1977064"/>
            <a:ext cx="248190" cy="563234"/>
          </a:xfrm>
          <a:prstGeom prst="curvedConnector3">
            <a:avLst/>
          </a:prstGeom>
          <a:ln w="19050">
            <a:solidFill>
              <a:schemeClr val="bg2"/>
            </a:solidFill>
          </a:ln>
          <a:effectLst>
            <a:outerShdw blurRad="38100" dist="127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>
            <a:stCxn id="30" idx="3"/>
            <a:endCxn id="46" idx="1"/>
          </p:cNvCxnSpPr>
          <p:nvPr/>
        </p:nvCxnSpPr>
        <p:spPr>
          <a:xfrm flipV="1">
            <a:off x="3685722" y="3314332"/>
            <a:ext cx="208078" cy="244418"/>
          </a:xfrm>
          <a:prstGeom prst="curvedConnector3">
            <a:avLst/>
          </a:prstGeom>
          <a:ln w="19050">
            <a:solidFill>
              <a:schemeClr val="bg2"/>
            </a:solidFill>
          </a:ln>
          <a:effectLst>
            <a:outerShdw blurRad="38100" dist="127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>
            <a:stCxn id="30" idx="3"/>
            <a:endCxn id="49" idx="1"/>
          </p:cNvCxnSpPr>
          <p:nvPr/>
        </p:nvCxnSpPr>
        <p:spPr>
          <a:xfrm>
            <a:off x="3685722" y="3558750"/>
            <a:ext cx="208075" cy="283003"/>
          </a:xfrm>
          <a:prstGeom prst="curvedConnector3">
            <a:avLst/>
          </a:prstGeom>
          <a:ln w="19050">
            <a:solidFill>
              <a:schemeClr val="bg2"/>
            </a:solidFill>
          </a:ln>
          <a:effectLst>
            <a:outerShdw blurRad="38100" dist="127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>
            <a:stCxn id="36" idx="3"/>
            <a:endCxn id="47" idx="1"/>
          </p:cNvCxnSpPr>
          <p:nvPr/>
        </p:nvCxnSpPr>
        <p:spPr>
          <a:xfrm flipV="1">
            <a:off x="3685721" y="4614461"/>
            <a:ext cx="244057" cy="278496"/>
          </a:xfrm>
          <a:prstGeom prst="curvedConnector3">
            <a:avLst/>
          </a:prstGeom>
          <a:ln w="19050">
            <a:solidFill>
              <a:schemeClr val="bg2"/>
            </a:solidFill>
          </a:ln>
          <a:effectLst>
            <a:outerShdw blurRad="38100" dist="127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>
            <a:stCxn id="36" idx="3"/>
            <a:endCxn id="48" idx="1"/>
          </p:cNvCxnSpPr>
          <p:nvPr/>
        </p:nvCxnSpPr>
        <p:spPr>
          <a:xfrm>
            <a:off x="3685721" y="4892957"/>
            <a:ext cx="244057" cy="244417"/>
          </a:xfrm>
          <a:prstGeom prst="curvedConnector3">
            <a:avLst/>
          </a:prstGeom>
          <a:ln w="19050">
            <a:solidFill>
              <a:schemeClr val="bg2"/>
            </a:solidFill>
          </a:ln>
          <a:effectLst>
            <a:outerShdw blurRad="38100" dist="127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кругленная соединительная линия 58"/>
          <p:cNvCxnSpPr>
            <a:stCxn id="44" idx="3"/>
            <a:endCxn id="50" idx="1"/>
          </p:cNvCxnSpPr>
          <p:nvPr/>
        </p:nvCxnSpPr>
        <p:spPr>
          <a:xfrm flipV="1">
            <a:off x="3685722" y="5921673"/>
            <a:ext cx="244056" cy="261702"/>
          </a:xfrm>
          <a:prstGeom prst="curvedConnector3">
            <a:avLst/>
          </a:prstGeom>
          <a:ln w="19050">
            <a:solidFill>
              <a:schemeClr val="bg2"/>
            </a:solidFill>
          </a:ln>
          <a:effectLst>
            <a:outerShdw blurRad="38100" dist="127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кругленная соединительная линия 61"/>
          <p:cNvCxnSpPr>
            <a:stCxn id="44" idx="3"/>
            <a:endCxn id="51" idx="1"/>
          </p:cNvCxnSpPr>
          <p:nvPr/>
        </p:nvCxnSpPr>
        <p:spPr>
          <a:xfrm>
            <a:off x="3685722" y="6183375"/>
            <a:ext cx="228591" cy="261211"/>
          </a:xfrm>
          <a:prstGeom prst="curvedConnector3">
            <a:avLst/>
          </a:prstGeom>
          <a:ln w="19050">
            <a:solidFill>
              <a:schemeClr val="bg2"/>
            </a:solidFill>
          </a:ln>
          <a:effectLst>
            <a:outerShdw blurRad="38100" dist="127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744956" y="6396335"/>
            <a:ext cx="38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4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8530" y="1500010"/>
            <a:ext cx="2879072" cy="954107"/>
          </a:xfrm>
          <a:prstGeom prst="rect">
            <a:avLst/>
          </a:prstGeom>
          <a:noFill/>
          <a:ln w="28575">
            <a:noFill/>
          </a:ln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ru-RU" dirty="0" smtClean="0"/>
              <a:t>Система регулирования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0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655763" y="1719263"/>
            <a:ext cx="3960812" cy="3987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441575" y="2549525"/>
            <a:ext cx="2339975" cy="2351088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58975" y="0"/>
            <a:ext cx="7199313" cy="95410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Изменение регулирования – затронуты все стадии создания и использования РИД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55763" y="4221163"/>
            <a:ext cx="1403350" cy="14192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Выявление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РИД</a:t>
            </a:r>
          </a:p>
        </p:txBody>
      </p:sp>
      <p:sp>
        <p:nvSpPr>
          <p:cNvPr id="8" name="Овал 7"/>
          <p:cNvSpPr/>
          <p:nvPr/>
        </p:nvSpPr>
        <p:spPr>
          <a:xfrm>
            <a:off x="3635375" y="885825"/>
            <a:ext cx="1081088" cy="108743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Гос. регистра-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ция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22563" y="2835275"/>
            <a:ext cx="1778000" cy="1747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Создатели и собственники РИД</a:t>
            </a:r>
          </a:p>
        </p:txBody>
      </p:sp>
      <p:sp>
        <p:nvSpPr>
          <p:cNvPr id="36" name="Прямоугольник 35"/>
          <p:cNvSpPr/>
          <p:nvPr/>
        </p:nvSpPr>
        <p:spPr>
          <a:xfrm rot="18785298">
            <a:off x="1066006" y="3274220"/>
            <a:ext cx="968375" cy="874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Выбор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право-обладателя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630238" y="3702050"/>
            <a:ext cx="311150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200000">
            <a:off x="-864393" y="3677444"/>
            <a:ext cx="26225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Российская Федерация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659563" y="2549525"/>
            <a:ext cx="2786062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Завершение «либерализации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» в отношении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МИП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8" name="Круговая стрелка 127"/>
          <p:cNvSpPr/>
          <p:nvPr/>
        </p:nvSpPr>
        <p:spPr>
          <a:xfrm rot="15613077">
            <a:off x="2397125" y="3209926"/>
            <a:ext cx="2359025" cy="2635250"/>
          </a:xfrm>
          <a:prstGeom prst="circularArrow">
            <a:avLst>
              <a:gd name="adj1" fmla="val 2375"/>
              <a:gd name="adj2" fmla="val 594045"/>
              <a:gd name="adj3" fmla="val 13287627"/>
              <a:gd name="adj4" fmla="val 10718088"/>
              <a:gd name="adj5" fmla="val 2041"/>
            </a:avLst>
          </a:prstGeom>
          <a:solidFill>
            <a:schemeClr val="accent1">
              <a:lumMod val="75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9" name="Круговая стрелка 128"/>
          <p:cNvSpPr/>
          <p:nvPr/>
        </p:nvSpPr>
        <p:spPr>
          <a:xfrm rot="17734255">
            <a:off x="1627187" y="2660651"/>
            <a:ext cx="2352675" cy="2635250"/>
          </a:xfrm>
          <a:prstGeom prst="circularArrow">
            <a:avLst>
              <a:gd name="adj1" fmla="val 2375"/>
              <a:gd name="adj2" fmla="val 484805"/>
              <a:gd name="adj3" fmla="val 13287627"/>
              <a:gd name="adj4" fmla="val 12900189"/>
              <a:gd name="adj5" fmla="val 2041"/>
            </a:avLst>
          </a:prstGeom>
          <a:solidFill>
            <a:schemeClr val="accent1">
              <a:lumMod val="75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1" name="Круговая стрелка 130"/>
          <p:cNvSpPr/>
          <p:nvPr/>
        </p:nvSpPr>
        <p:spPr>
          <a:xfrm rot="335468">
            <a:off x="1592263" y="1952625"/>
            <a:ext cx="2352675" cy="2636838"/>
          </a:xfrm>
          <a:prstGeom prst="circularArrow">
            <a:avLst>
              <a:gd name="adj1" fmla="val 2375"/>
              <a:gd name="adj2" fmla="val 753156"/>
              <a:gd name="adj3" fmla="val 13287627"/>
              <a:gd name="adj4" fmla="val 11177777"/>
              <a:gd name="adj5" fmla="val 2041"/>
            </a:avLst>
          </a:prstGeom>
          <a:solidFill>
            <a:schemeClr val="bg1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5" name="Круговая стрелка 134"/>
          <p:cNvSpPr/>
          <p:nvPr/>
        </p:nvSpPr>
        <p:spPr>
          <a:xfrm rot="6086284">
            <a:off x="2593975" y="1625601"/>
            <a:ext cx="2352675" cy="2635250"/>
          </a:xfrm>
          <a:prstGeom prst="circularArrow">
            <a:avLst>
              <a:gd name="adj1" fmla="val 2375"/>
              <a:gd name="adj2" fmla="val 1157985"/>
              <a:gd name="adj3" fmla="val 13287627"/>
              <a:gd name="adj4" fmla="val 8812769"/>
              <a:gd name="adj5" fmla="val 2041"/>
            </a:avLst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7" name="Круговая стрелка 136"/>
          <p:cNvSpPr/>
          <p:nvPr/>
        </p:nvSpPr>
        <p:spPr>
          <a:xfrm rot="7255197">
            <a:off x="2590800" y="1333500"/>
            <a:ext cx="2520950" cy="2603500"/>
          </a:xfrm>
          <a:prstGeom prst="circularArrow">
            <a:avLst>
              <a:gd name="adj1" fmla="val 2375"/>
              <a:gd name="adj2" fmla="val 377240"/>
              <a:gd name="adj3" fmla="val 13287627"/>
              <a:gd name="adj4" fmla="val 11489137"/>
              <a:gd name="adj5" fmla="val 2041"/>
            </a:avLst>
          </a:prstGeom>
          <a:solidFill>
            <a:schemeClr val="bg1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427984" y="6491288"/>
            <a:ext cx="215900" cy="212725"/>
          </a:xfrm>
          <a:prstGeom prst="ellipse">
            <a:avLst/>
          </a:prstGeom>
          <a:solidFill>
            <a:srgbClr val="99FF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3" name="Овал 42"/>
          <p:cNvSpPr/>
          <p:nvPr/>
        </p:nvSpPr>
        <p:spPr>
          <a:xfrm>
            <a:off x="5161409" y="6491288"/>
            <a:ext cx="217488" cy="212725"/>
          </a:xfrm>
          <a:prstGeom prst="ellipse">
            <a:avLst/>
          </a:prstGeom>
          <a:solidFill>
            <a:srgbClr val="99FF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4115" name="TextBox 2"/>
          <p:cNvSpPr txBox="1">
            <a:spLocks noChangeArrowheads="1"/>
          </p:cNvSpPr>
          <p:nvPr/>
        </p:nvSpPr>
        <p:spPr bwMode="auto">
          <a:xfrm>
            <a:off x="4834384" y="6462713"/>
            <a:ext cx="34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…</a:t>
            </a:r>
          </a:p>
        </p:txBody>
      </p:sp>
      <p:sp>
        <p:nvSpPr>
          <p:cNvPr id="46" name="Овал 45"/>
          <p:cNvSpPr/>
          <p:nvPr/>
        </p:nvSpPr>
        <p:spPr>
          <a:xfrm>
            <a:off x="4689922" y="6491288"/>
            <a:ext cx="215900" cy="212725"/>
          </a:xfrm>
          <a:prstGeom prst="ellipse">
            <a:avLst/>
          </a:prstGeom>
          <a:solidFill>
            <a:srgbClr val="99FF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48747" y="6429375"/>
            <a:ext cx="31067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Основные изменения за 2014 г.</a:t>
            </a: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2457450" y="3321051"/>
            <a:ext cx="160337" cy="684212"/>
          </a:xfrm>
          <a:prstGeom prst="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10800000">
            <a:off x="5076825" y="5505450"/>
            <a:ext cx="2486025" cy="11906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руговая стрелка 51"/>
          <p:cNvSpPr/>
          <p:nvPr/>
        </p:nvSpPr>
        <p:spPr>
          <a:xfrm rot="14738944">
            <a:off x="2462213" y="2257425"/>
            <a:ext cx="2767012" cy="2903538"/>
          </a:xfrm>
          <a:prstGeom prst="circularArrow">
            <a:avLst>
              <a:gd name="adj1" fmla="val 2375"/>
              <a:gd name="adj2" fmla="val 683363"/>
              <a:gd name="adj3" fmla="val 13287627"/>
              <a:gd name="adj4" fmla="val 6584456"/>
              <a:gd name="adj5" fmla="val 2041"/>
            </a:avLst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14763" y="4814888"/>
            <a:ext cx="1262062" cy="12779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Выполне-ние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НИОКТР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5475" y="4016375"/>
            <a:ext cx="29781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Изменение правил формирования ФЦП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-53975" y="1149350"/>
            <a:ext cx="20335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Изменение правил учета РИД специального, военного, двойного назначения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-28575" y="5461000"/>
            <a:ext cx="1692275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Выплата авторского вознаграждения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7562850" y="4891088"/>
            <a:ext cx="1433513" cy="14144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Государ-ственная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поддержка</a:t>
            </a:r>
          </a:p>
        </p:txBody>
      </p:sp>
      <p:sp>
        <p:nvSpPr>
          <p:cNvPr id="59" name="Овал 58"/>
          <p:cNvSpPr/>
          <p:nvPr/>
        </p:nvSpPr>
        <p:spPr>
          <a:xfrm>
            <a:off x="3116263" y="2673350"/>
            <a:ext cx="654050" cy="598488"/>
          </a:xfrm>
          <a:prstGeom prst="ellipse">
            <a:avLst/>
          </a:prstGeom>
          <a:solidFill>
            <a:srgbClr val="99FF99"/>
          </a:solidFill>
          <a:ln w="952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60" name="Овал 59"/>
          <p:cNvSpPr/>
          <p:nvPr/>
        </p:nvSpPr>
        <p:spPr>
          <a:xfrm>
            <a:off x="1941513" y="5608638"/>
            <a:ext cx="374650" cy="357187"/>
          </a:xfrm>
          <a:prstGeom prst="ellipse">
            <a:avLst/>
          </a:prstGeom>
          <a:solidFill>
            <a:srgbClr val="D9FFD9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78200" y="2170113"/>
            <a:ext cx="1411288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Кадровое обеспечение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98675" y="1436688"/>
            <a:ext cx="1249363" cy="1250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Учет</a:t>
            </a:r>
          </a:p>
        </p:txBody>
      </p:sp>
      <p:sp>
        <p:nvSpPr>
          <p:cNvPr id="68" name="Круговая стрелка 67"/>
          <p:cNvSpPr/>
          <p:nvPr/>
        </p:nvSpPr>
        <p:spPr>
          <a:xfrm rot="2730216">
            <a:off x="2226469" y="1361281"/>
            <a:ext cx="2466975" cy="2652713"/>
          </a:xfrm>
          <a:prstGeom prst="circularArrow">
            <a:avLst>
              <a:gd name="adj1" fmla="val 2375"/>
              <a:gd name="adj2" fmla="val 1125463"/>
              <a:gd name="adj3" fmla="val 13287627"/>
              <a:gd name="adj4" fmla="val 12624153"/>
              <a:gd name="adj5" fmla="val 2041"/>
            </a:avLst>
          </a:prstGeom>
          <a:solidFill>
            <a:schemeClr val="bg1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979613" y="1149350"/>
            <a:ext cx="557212" cy="550863"/>
          </a:xfrm>
          <a:prstGeom prst="ellipse">
            <a:avLst/>
          </a:prstGeom>
          <a:solidFill>
            <a:srgbClr val="99FF99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362075" y="4983163"/>
            <a:ext cx="590550" cy="576262"/>
          </a:xfrm>
          <a:prstGeom prst="ellipse">
            <a:avLst/>
          </a:prstGeom>
          <a:solidFill>
            <a:srgbClr val="99FF99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71" name="Овал 70"/>
          <p:cNvSpPr/>
          <p:nvPr/>
        </p:nvSpPr>
        <p:spPr>
          <a:xfrm>
            <a:off x="6037263" y="2497138"/>
            <a:ext cx="508000" cy="520700"/>
          </a:xfrm>
          <a:prstGeom prst="ellipse">
            <a:avLst/>
          </a:prstGeom>
          <a:solidFill>
            <a:srgbClr val="99FF99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3" name="Овал 72"/>
          <p:cNvSpPr/>
          <p:nvPr/>
        </p:nvSpPr>
        <p:spPr>
          <a:xfrm>
            <a:off x="5289550" y="4140200"/>
            <a:ext cx="392113" cy="357188"/>
          </a:xfrm>
          <a:prstGeom prst="ellipse">
            <a:avLst/>
          </a:prstGeom>
          <a:solidFill>
            <a:srgbClr val="99FF99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4" name="Овал 73"/>
          <p:cNvSpPr/>
          <p:nvPr/>
        </p:nvSpPr>
        <p:spPr>
          <a:xfrm>
            <a:off x="5313363" y="4851400"/>
            <a:ext cx="368300" cy="377825"/>
          </a:xfrm>
          <a:prstGeom prst="ellipse">
            <a:avLst/>
          </a:prstGeom>
          <a:solidFill>
            <a:srgbClr val="D9FFD9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38813" y="4686300"/>
            <a:ext cx="2960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Управление РИД,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созданными при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поддержке фондов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39963" y="5767388"/>
            <a:ext cx="1843087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Изменение оценки результативности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научных организаций</a:t>
            </a:r>
          </a:p>
        </p:txBody>
      </p:sp>
      <p:sp>
        <p:nvSpPr>
          <p:cNvPr id="54" name="Овал 53"/>
          <p:cNvSpPr/>
          <p:nvPr/>
        </p:nvSpPr>
        <p:spPr>
          <a:xfrm>
            <a:off x="4787900" y="1077913"/>
            <a:ext cx="554038" cy="519112"/>
          </a:xfrm>
          <a:prstGeom prst="ellipse">
            <a:avLst/>
          </a:prstGeom>
          <a:solidFill>
            <a:srgbClr val="99FF99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24475" y="1116013"/>
            <a:ext cx="25606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Поддержка зарубежного патентования</a:t>
            </a:r>
          </a:p>
        </p:txBody>
      </p:sp>
      <p:sp>
        <p:nvSpPr>
          <p:cNvPr id="48" name="Овал 47"/>
          <p:cNvSpPr/>
          <p:nvPr/>
        </p:nvSpPr>
        <p:spPr>
          <a:xfrm>
            <a:off x="1952625" y="508000"/>
            <a:ext cx="557213" cy="550863"/>
          </a:xfrm>
          <a:prstGeom prst="ellipse">
            <a:avLst/>
          </a:prstGeom>
          <a:solidFill>
            <a:srgbClr val="D9FFD9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-74613" y="174625"/>
            <a:ext cx="203358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Расширение учета РИД гражданского назначения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4776788" y="2384425"/>
            <a:ext cx="1260475" cy="12604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Использо-вание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18313" y="1763713"/>
            <a:ext cx="2244725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Формирование культуры ИС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189663" y="1855788"/>
            <a:ext cx="508000" cy="520700"/>
          </a:xfrm>
          <a:prstGeom prst="ellipse">
            <a:avLst/>
          </a:prstGeom>
          <a:solidFill>
            <a:srgbClr val="99FF99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741498" y="6453336"/>
            <a:ext cx="38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5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matveev-sy\AppData\Local\Microsoft\Windows\Temporary Internet Files\Content.Outlook\QVC3S5KC\Снимок экрана 2015-01-30 в 16 40 0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3" t="15530" r="18386" b="22519"/>
          <a:stretch/>
        </p:blipFill>
        <p:spPr bwMode="auto">
          <a:xfrm>
            <a:off x="286790" y="4410931"/>
            <a:ext cx="2301380" cy="12112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matveev-sy\AppData\Local\Microsoft\Windows\Temporary Internet Files\Content.Outlook\QVC3S5KC\Снимок экрана 2015-01-21 в 18 15 5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" y="5696576"/>
            <a:ext cx="2301380" cy="1100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-541338" y="-804863"/>
            <a:ext cx="2492376" cy="2505076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52413" y="115888"/>
            <a:ext cx="863600" cy="815975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" name="Рисунок 40" descr="лого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513" y="207963"/>
            <a:ext cx="520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677863" y="3175"/>
            <a:ext cx="8464550" cy="95410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ru-RU" dirty="0"/>
              <a:t>Единая государственная система учета результатов НИОКТР – цифровой инструмент развития </a:t>
            </a:r>
            <a:r>
              <a:rPr lang="ru-RU" dirty="0" smtClean="0"/>
              <a:t>рынка</a:t>
            </a:r>
            <a:endParaRPr lang="ru-RU" dirty="0"/>
          </a:p>
        </p:txBody>
      </p:sp>
      <p:sp>
        <p:nvSpPr>
          <p:cNvPr id="9223" name="TextBox 3"/>
          <p:cNvSpPr txBox="1">
            <a:spLocks noChangeArrowheads="1"/>
          </p:cNvSpPr>
          <p:nvPr/>
        </p:nvSpPr>
        <p:spPr bwMode="auto">
          <a:xfrm>
            <a:off x="700161" y="1074916"/>
            <a:ext cx="4680520" cy="40011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Единая модель и культура учета РИД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24" name="TextBox 17"/>
          <p:cNvSpPr txBox="1">
            <a:spLocks noChangeArrowheads="1"/>
          </p:cNvSpPr>
          <p:nvPr/>
        </p:nvSpPr>
        <p:spPr bwMode="auto">
          <a:xfrm>
            <a:off x="704850" y="1717766"/>
            <a:ext cx="5184782" cy="40011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Простое вовлечение РИД в рынок</a:t>
            </a:r>
            <a:endParaRPr lang="ru-RU" dirty="0"/>
          </a:p>
        </p:txBody>
      </p:sp>
      <p:sp>
        <p:nvSpPr>
          <p:cNvPr id="9226" name="TextBox 19"/>
          <p:cNvSpPr txBox="1">
            <a:spLocks noChangeArrowheads="1"/>
          </p:cNvSpPr>
          <p:nvPr/>
        </p:nvSpPr>
        <p:spPr bwMode="auto">
          <a:xfrm>
            <a:off x="676985" y="3899342"/>
            <a:ext cx="4615095" cy="40011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Все сервисы – в одной точке</a:t>
            </a:r>
            <a:endParaRPr lang="ru-RU" dirty="0"/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295319"/>
              </p:ext>
            </p:extLst>
          </p:nvPr>
        </p:nvGraphicFramePr>
        <p:xfrm>
          <a:off x="5623881" y="1201119"/>
          <a:ext cx="2954816" cy="244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Овал 1"/>
          <p:cNvSpPr/>
          <p:nvPr/>
        </p:nvSpPr>
        <p:spPr>
          <a:xfrm>
            <a:off x="96496" y="1023607"/>
            <a:ext cx="503163" cy="52322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96496" y="1671679"/>
            <a:ext cx="503163" cy="52322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96274" y="2399348"/>
            <a:ext cx="503163" cy="52322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5395" y="3820618"/>
            <a:ext cx="503163" cy="52322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96496" y="3147730"/>
            <a:ext cx="503163" cy="52322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676985" y="3109563"/>
            <a:ext cx="4759111" cy="707886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Мониторинг и анализ развития рынка интеллектуальных прав</a:t>
            </a:r>
            <a:endParaRPr lang="ru-RU" dirty="0"/>
          </a:p>
        </p:txBody>
      </p: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676985" y="2328281"/>
            <a:ext cx="4759111" cy="707886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Концентрация поддержки на эффективных разработчиках</a:t>
            </a: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453236" y="1054384"/>
            <a:ext cx="3330387" cy="3406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254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Учтено НИОКР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453235" y="3729187"/>
            <a:ext cx="3330387" cy="3406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254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Поисковых запросов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6" name="Диаграм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283871"/>
              </p:ext>
            </p:extLst>
          </p:nvPr>
        </p:nvGraphicFramePr>
        <p:xfrm>
          <a:off x="5436096" y="4057730"/>
          <a:ext cx="33475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755290" y="6385090"/>
            <a:ext cx="38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6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77" y="4352323"/>
            <a:ext cx="2874430" cy="25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veev-sy\AppData\Local\Microsoft\Windows\Temporary Internet Files\Content.Outlook\QVC3S5KC\Пирамида 3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r="7809" b="19835"/>
          <a:stretch/>
        </p:blipFill>
        <p:spPr bwMode="auto">
          <a:xfrm>
            <a:off x="4710223" y="931863"/>
            <a:ext cx="4326271" cy="444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-541338" y="-804863"/>
            <a:ext cx="2492376" cy="2505076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52413" y="115888"/>
            <a:ext cx="863600" cy="815975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" name="Рисунок 40" descr="лого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513" y="207963"/>
            <a:ext cx="520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677863" y="3175"/>
            <a:ext cx="8464550" cy="95410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r"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Первые результаты – увеличение «класса собственников»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243394"/>
              </p:ext>
            </p:extLst>
          </p:nvPr>
        </p:nvGraphicFramePr>
        <p:xfrm>
          <a:off x="704850" y="3678025"/>
          <a:ext cx="2571006" cy="147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058578"/>
              </p:ext>
            </p:extLst>
          </p:nvPr>
        </p:nvGraphicFramePr>
        <p:xfrm>
          <a:off x="252413" y="1521658"/>
          <a:ext cx="3815531" cy="378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07505" y="5830530"/>
            <a:ext cx="892899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«СКОЛКОВО»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   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1020   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16,3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тыс. чел.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19.7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млрд. руб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.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505" y="6343551"/>
            <a:ext cx="892899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sym typeface="Webdings"/>
              </a:rPr>
              <a:t>«217-ФЗ»          </a:t>
            </a:r>
            <a:r>
              <a:rPr lang="ru-RU" sz="2000" dirty="0" smtClean="0">
                <a:solidFill>
                  <a:srgbClr val="C00000"/>
                </a:solidFill>
                <a:sym typeface="Webdings"/>
              </a:rPr>
              <a:t> </a:t>
            </a:r>
            <a:r>
              <a:rPr lang="ru-RU" sz="2400" dirty="0" smtClean="0">
                <a:solidFill>
                  <a:srgbClr val="C00000"/>
                </a:solidFill>
                <a:sym typeface="Webdings"/>
              </a:rPr>
              <a:t>2500   </a:t>
            </a:r>
            <a:r>
              <a:rPr lang="ru-RU" sz="2000" dirty="0" smtClean="0">
                <a:solidFill>
                  <a:srgbClr val="C00000"/>
                </a:solidFill>
                <a:sym typeface="Webdings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sym typeface="Webdings"/>
              </a:rPr>
              <a:t>14.0 </a:t>
            </a:r>
            <a:r>
              <a:rPr lang="ru-RU" dirty="0" smtClean="0">
                <a:solidFill>
                  <a:srgbClr val="C00000"/>
                </a:solidFill>
                <a:sym typeface="Webdings"/>
              </a:rPr>
              <a:t>тыс. чел.</a:t>
            </a:r>
            <a:r>
              <a:rPr lang="ru-RU" sz="2400" dirty="0" smtClean="0">
                <a:solidFill>
                  <a:srgbClr val="C00000"/>
                </a:solidFill>
                <a:sym typeface="Webdings"/>
              </a:rPr>
              <a:t>  Р</a:t>
            </a:r>
            <a:r>
              <a:rPr lang="ru-RU" sz="2000" dirty="0" smtClean="0">
                <a:solidFill>
                  <a:srgbClr val="C00000"/>
                </a:solidFill>
                <a:sym typeface="Webdings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sym typeface="Webdings"/>
              </a:rPr>
              <a:t>2.0 </a:t>
            </a:r>
            <a:r>
              <a:rPr lang="ru-RU" dirty="0" smtClean="0">
                <a:solidFill>
                  <a:srgbClr val="C00000"/>
                </a:solidFill>
                <a:sym typeface="Webdings"/>
              </a:rPr>
              <a:t>млрд. руб.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6084168" y="2115711"/>
            <a:ext cx="144016" cy="233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71060" y="1284714"/>
            <a:ext cx="1545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«Патентная» стадия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~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30 тыс. объектов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27576" y="2299466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C00000"/>
                </a:solidFill>
              </a:rPr>
              <a:t>х15-20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Допатентная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» стадия 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5134097" y="6120737"/>
            <a:ext cx="12026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167747" y="6621860"/>
            <a:ext cx="12026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64207" y="1879956"/>
            <a:ext cx="1372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+ 20-25 тыс.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РИД, вовлекаемых в оборот в «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</a:rPr>
              <a:t>непатентных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» формах 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05525" y="1304368"/>
            <a:ext cx="164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+ 10 тыс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патентов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1218761"/>
            <a:ext cx="104547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Х </a:t>
            </a:r>
            <a:r>
              <a:rPr lang="ru-RU" sz="3600" dirty="0" smtClean="0">
                <a:solidFill>
                  <a:srgbClr val="C00000"/>
                </a:solidFill>
              </a:rPr>
              <a:t>1,7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7505" y="931863"/>
            <a:ext cx="4357846" cy="3406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254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Динамика государственного учета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5630" y="5373216"/>
            <a:ext cx="8930865" cy="3406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254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Малый инновационный бизнес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71062" y="931863"/>
            <a:ext cx="4465435" cy="3406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254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Целевые показатели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55290" y="6385090"/>
            <a:ext cx="38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7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5004085" y="2115957"/>
            <a:ext cx="10801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7524328" y="1594428"/>
            <a:ext cx="1402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041538" y="1596755"/>
            <a:ext cx="482790" cy="659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7347040" y="2190573"/>
            <a:ext cx="1569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7193938" y="2190573"/>
            <a:ext cx="153102" cy="217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866896" y="2603231"/>
            <a:ext cx="144016" cy="233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5134097" y="2617486"/>
            <a:ext cx="734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1509713"/>
            <a:ext cx="9144000" cy="536733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sx="12000" sy="12000" algn="t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-541338" y="-804863"/>
            <a:ext cx="2492376" cy="2505076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2413" y="115888"/>
            <a:ext cx="863600" cy="815975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лого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513" y="207963"/>
            <a:ext cx="520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9" name="Picture 9" descr="Встроенное изображение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1124744"/>
            <a:ext cx="18748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2022475" y="6165850"/>
            <a:ext cx="87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900"/>
              <a:t>Республика</a:t>
            </a:r>
            <a:endParaRPr lang="en-US" sz="900"/>
          </a:p>
          <a:p>
            <a:pPr eaLnBrk="1" hangingPunct="1"/>
            <a:r>
              <a:rPr lang="ru-RU" sz="900"/>
              <a:t>Башкортостан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268538" y="5805488"/>
            <a:ext cx="42862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TextBox 9"/>
          <p:cNvSpPr txBox="1">
            <a:spLocks noChangeArrowheads="1"/>
          </p:cNvSpPr>
          <p:nvPr/>
        </p:nvSpPr>
        <p:spPr bwMode="auto">
          <a:xfrm>
            <a:off x="50800" y="6143625"/>
            <a:ext cx="143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000"/>
              <a:t>Республика</a:t>
            </a:r>
          </a:p>
          <a:p>
            <a:pPr eaLnBrk="1" hangingPunct="1"/>
            <a:r>
              <a:rPr lang="ru-RU" sz="1000"/>
              <a:t>Адыгея</a:t>
            </a:r>
          </a:p>
        </p:txBody>
      </p:sp>
      <p:sp>
        <p:nvSpPr>
          <p:cNvPr id="13324" name="TextBox 12"/>
          <p:cNvSpPr txBox="1">
            <a:spLocks noChangeArrowheads="1"/>
          </p:cNvSpPr>
          <p:nvPr/>
        </p:nvSpPr>
        <p:spPr bwMode="auto">
          <a:xfrm>
            <a:off x="-57150" y="5010150"/>
            <a:ext cx="1223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100"/>
              <a:t>Липецкая</a:t>
            </a:r>
          </a:p>
          <a:p>
            <a:pPr eaLnBrk="1" hangingPunct="1"/>
            <a:r>
              <a:rPr lang="ru-RU" sz="1100"/>
              <a:t>область</a:t>
            </a:r>
          </a:p>
        </p:txBody>
      </p:sp>
      <p:sp>
        <p:nvSpPr>
          <p:cNvPr id="13325" name="TextBox 13"/>
          <p:cNvSpPr txBox="1">
            <a:spLocks noChangeArrowheads="1"/>
          </p:cNvSpPr>
          <p:nvPr/>
        </p:nvSpPr>
        <p:spPr bwMode="auto">
          <a:xfrm>
            <a:off x="1588" y="4649788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100"/>
              <a:t>Тульская</a:t>
            </a:r>
          </a:p>
          <a:p>
            <a:pPr eaLnBrk="1" hangingPunct="1"/>
            <a:r>
              <a:rPr lang="ru-RU" sz="1100"/>
              <a:t>область</a:t>
            </a:r>
          </a:p>
        </p:txBody>
      </p:sp>
      <p:sp>
        <p:nvSpPr>
          <p:cNvPr id="9230" name="TextBox 14"/>
          <p:cNvSpPr txBox="1">
            <a:spLocks noChangeArrowheads="1"/>
          </p:cNvSpPr>
          <p:nvPr/>
        </p:nvSpPr>
        <p:spPr bwMode="auto">
          <a:xfrm>
            <a:off x="87313" y="4237038"/>
            <a:ext cx="129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1050" dirty="0" smtClean="0"/>
              <a:t>Калужская</a:t>
            </a:r>
          </a:p>
          <a:p>
            <a:pPr eaLnBrk="1" hangingPunct="1">
              <a:defRPr/>
            </a:pPr>
            <a:r>
              <a:rPr lang="ru-RU" sz="1050" dirty="0" smtClean="0"/>
              <a:t>область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19125" y="5064125"/>
            <a:ext cx="468313" cy="77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9750" y="4894263"/>
            <a:ext cx="5873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19125" y="4606925"/>
            <a:ext cx="496888" cy="117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0" name="TextBox 21"/>
          <p:cNvSpPr txBox="1">
            <a:spLocks noChangeArrowheads="1"/>
          </p:cNvSpPr>
          <p:nvPr/>
        </p:nvSpPr>
        <p:spPr bwMode="auto">
          <a:xfrm>
            <a:off x="2484438" y="3500438"/>
            <a:ext cx="1366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800"/>
              <a:t>Архангельская</a:t>
            </a:r>
            <a:endParaRPr lang="en-US" sz="800"/>
          </a:p>
          <a:p>
            <a:pPr eaLnBrk="1" hangingPunct="1"/>
            <a:r>
              <a:rPr lang="ru-RU" sz="800"/>
              <a:t>область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214563" y="3716338"/>
            <a:ext cx="341312" cy="433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23850" y="5876925"/>
            <a:ext cx="21590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7863" y="3175"/>
            <a:ext cx="8464550" cy="95410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r"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Интеллектуальная собственность – ресурс регионального развития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41498" y="6381328"/>
            <a:ext cx="38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8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59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0537C3432FA1C4886354F16EFEDBC66" ma:contentTypeVersion="0" ma:contentTypeDescription="Создание документа." ma:contentTypeScope="" ma:versionID="efb8c294e35175f22c2e5e00366faf8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E32F41-2EAC-47E5-8BA5-DC6947F68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363482-C0D0-469B-9965-48EAF74636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53AE7F-DC5F-46D1-A18C-66F8812C0A0A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28076</TotalTime>
  <Words>903</Words>
  <Application>Microsoft Office PowerPoint</Application>
  <PresentationFormat>Экран (4:3)</PresentationFormat>
  <Paragraphs>323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Матвеев</dc:creator>
  <cp:lastModifiedBy>Кветинская Алеся Владимировна</cp:lastModifiedBy>
  <cp:revision>497</cp:revision>
  <cp:lastPrinted>2014-11-17T15:14:07Z</cp:lastPrinted>
  <dcterms:created xsi:type="dcterms:W3CDTF">2012-10-16T08:25:22Z</dcterms:created>
  <dcterms:modified xsi:type="dcterms:W3CDTF">2015-04-20T15:45:26Z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0x010100A0537C3432FA1C4886354F16EFEDBC66</vt:lpwstr>
  </property>
</Properties>
</file>